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8/28/2016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8/28/2016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Odyssey</a:t>
            </a:r>
            <a:endParaRPr lang="en-US" dirty="0"/>
          </a:p>
        </p:txBody>
      </p:sp>
    </p:spTree>
    <p:extLst>
      <p:ext uri="{BB962C8B-B14F-4D97-AF65-F5344CB8AC3E}">
        <p14:creationId xmlns:p14="http://schemas.microsoft.com/office/powerpoint/2010/main" val="231658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800" dirty="0" smtClean="0"/>
              <a:t>Composed in Greece around 750-725 BC</a:t>
            </a:r>
          </a:p>
          <a:p>
            <a:r>
              <a:rPr lang="en-US" sz="2800" dirty="0" smtClean="0"/>
              <a:t>The Iliad and The Odyssey are perhaps the greatest masterpieces of the epic form</a:t>
            </a:r>
          </a:p>
          <a:p>
            <a:r>
              <a:rPr lang="en-US" sz="2800" dirty="0" smtClean="0"/>
              <a:t>The two stories are generally accepted to have been written by Homer, a blind Greek poet, but many think they are combined work of several different poets.</a:t>
            </a:r>
          </a:p>
          <a:p>
            <a:r>
              <a:rPr lang="en-US" sz="2800" dirty="0" smtClean="0"/>
              <a:t>Both stories were original told orally and sometimes sung. After telling the story over and over, it might have been generations later before it was ever written down.</a:t>
            </a:r>
          </a:p>
          <a:p>
            <a:pPr marL="0" indent="0">
              <a:buNone/>
            </a:pPr>
            <a:endParaRPr lang="en-US" sz="2800" dirty="0"/>
          </a:p>
        </p:txBody>
      </p:sp>
    </p:spTree>
    <p:extLst>
      <p:ext uri="{BB962C8B-B14F-4D97-AF65-F5344CB8AC3E}">
        <p14:creationId xmlns:p14="http://schemas.microsoft.com/office/powerpoint/2010/main" val="87072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a:t>
            </a:r>
            <a:endParaRPr lang="en-US" dirty="0"/>
          </a:p>
        </p:txBody>
      </p:sp>
      <p:sp>
        <p:nvSpPr>
          <p:cNvPr id="3" name="Content Placeholder 2"/>
          <p:cNvSpPr>
            <a:spLocks noGrp="1"/>
          </p:cNvSpPr>
          <p:nvPr>
            <p:ph idx="1"/>
          </p:nvPr>
        </p:nvSpPr>
        <p:spPr/>
        <p:txBody>
          <a:bodyPr>
            <a:normAutofit/>
          </a:bodyPr>
          <a:lstStyle/>
          <a:p>
            <a:r>
              <a:rPr lang="en-US" sz="3200" dirty="0" smtClean="0"/>
              <a:t>Three important pieces of the epics are:</a:t>
            </a:r>
          </a:p>
          <a:p>
            <a:pPr marL="845820" lvl="1" indent="-342900">
              <a:buFont typeface="+mj-lt"/>
              <a:buAutoNum type="arabicPeriod"/>
            </a:pPr>
            <a:r>
              <a:rPr lang="en-US" sz="2800" dirty="0" smtClean="0"/>
              <a:t>The Trojan War</a:t>
            </a:r>
          </a:p>
          <a:p>
            <a:pPr marL="845820" lvl="1" indent="-342900">
              <a:buFont typeface="+mj-lt"/>
              <a:buAutoNum type="arabicPeriod"/>
            </a:pPr>
            <a:r>
              <a:rPr lang="en-US" sz="2800" dirty="0" smtClean="0"/>
              <a:t>The heroism of Odysseus</a:t>
            </a:r>
          </a:p>
          <a:p>
            <a:pPr marL="845820" lvl="1" indent="-342900">
              <a:buFont typeface="+mj-lt"/>
              <a:buAutoNum type="arabicPeriod"/>
            </a:pPr>
            <a:r>
              <a:rPr lang="en-US" sz="2800" dirty="0" smtClean="0"/>
              <a:t>The interference of Greek gods</a:t>
            </a:r>
            <a:endParaRPr lang="en-US" sz="2800" dirty="0"/>
          </a:p>
        </p:txBody>
      </p:sp>
    </p:spTree>
    <p:extLst>
      <p:ext uri="{BB962C8B-B14F-4D97-AF65-F5344CB8AC3E}">
        <p14:creationId xmlns:p14="http://schemas.microsoft.com/office/powerpoint/2010/main" val="48582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Trojan War</a:t>
            </a:r>
            <a:endParaRPr lang="en-US" dirty="0"/>
          </a:p>
        </p:txBody>
      </p:sp>
      <p:sp>
        <p:nvSpPr>
          <p:cNvPr id="3" name="Content Placeholder 2"/>
          <p:cNvSpPr>
            <a:spLocks noGrp="1"/>
          </p:cNvSpPr>
          <p:nvPr>
            <p:ph idx="1"/>
          </p:nvPr>
        </p:nvSpPr>
        <p:spPr>
          <a:xfrm>
            <a:off x="3567448" y="901520"/>
            <a:ext cx="7617020" cy="5083227"/>
          </a:xfrm>
        </p:spPr>
        <p:txBody>
          <a:bodyPr>
            <a:noAutofit/>
          </a:bodyPr>
          <a:lstStyle/>
          <a:p>
            <a:r>
              <a:rPr lang="en-US" sz="2800" dirty="0" smtClean="0"/>
              <a:t>According to the legend, the war began after Paris kidnapped Helen from her husband Menelaus, the kid of Sparta (Greece).</a:t>
            </a:r>
          </a:p>
          <a:p>
            <a:r>
              <a:rPr lang="en-US" sz="2800" dirty="0" smtClean="0"/>
              <a:t>Helen was considered to be the most beautiful woman in the world. Since shew as the cause of the war, she was given epithet “the face that launched a thousand ships.”</a:t>
            </a:r>
          </a:p>
          <a:p>
            <a:pPr lvl="1"/>
            <a:r>
              <a:rPr lang="en-US" sz="2400" dirty="0" smtClean="0"/>
              <a:t>Epithet: a </a:t>
            </a:r>
            <a:r>
              <a:rPr lang="en-US" sz="2400" dirty="0"/>
              <a:t>brief descriptive phrase used to characterize a specific person or </a:t>
            </a:r>
            <a:r>
              <a:rPr lang="en-US" sz="2400" dirty="0" smtClean="0"/>
              <a:t>thing</a:t>
            </a:r>
          </a:p>
          <a:p>
            <a:r>
              <a:rPr lang="en-US" sz="2800" dirty="0" smtClean="0"/>
              <a:t>For the first nine years of the war, the Greeks and the Trojans fought, but the Greeks could not make it into Troy because it was surrounded by high walls.</a:t>
            </a:r>
            <a:endParaRPr lang="en-US" sz="2800" dirty="0"/>
          </a:p>
        </p:txBody>
      </p:sp>
    </p:spTree>
    <p:extLst>
      <p:ext uri="{BB962C8B-B14F-4D97-AF65-F5344CB8AC3E}">
        <p14:creationId xmlns:p14="http://schemas.microsoft.com/office/powerpoint/2010/main" val="115527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Trojan War cont.</a:t>
            </a:r>
            <a:endParaRPr lang="en-US" dirty="0"/>
          </a:p>
        </p:txBody>
      </p:sp>
      <p:sp>
        <p:nvSpPr>
          <p:cNvPr id="3" name="Content Placeholder 2"/>
          <p:cNvSpPr>
            <a:spLocks noGrp="1"/>
          </p:cNvSpPr>
          <p:nvPr>
            <p:ph idx="1"/>
          </p:nvPr>
        </p:nvSpPr>
        <p:spPr/>
        <p:txBody>
          <a:bodyPr/>
          <a:lstStyle/>
          <a:p>
            <a:r>
              <a:rPr lang="en-US" sz="2400" dirty="0" smtClean="0"/>
              <a:t>Odysseus, the king of </a:t>
            </a:r>
            <a:r>
              <a:rPr lang="en-US" sz="2400" dirty="0" err="1" smtClean="0"/>
              <a:t>Ithica</a:t>
            </a:r>
            <a:r>
              <a:rPr lang="en-US" sz="2400" dirty="0" smtClean="0"/>
              <a:t> and a master strategist, thought of a plan to deceive the Trojans into thinking that they had surrendered or given up the fight.</a:t>
            </a:r>
          </a:p>
          <a:p>
            <a:r>
              <a:rPr lang="en-US" sz="2400" dirty="0" smtClean="0"/>
              <a:t>He ordered a giant wooden horse to be built and left at the gates of Troy</a:t>
            </a:r>
          </a:p>
          <a:p>
            <a:r>
              <a:rPr lang="en-US" sz="2400" dirty="0" smtClean="0"/>
              <a:t>The Trojans found the horse, assumed the Greeks had left if as a peace offering, and brought it inside the giant walls. It wasn’t until after that they realized that Odysseus and the Greek soldiers were hiding inside of it.</a:t>
            </a:r>
          </a:p>
          <a:p>
            <a:r>
              <a:rPr lang="en-US" sz="2400" dirty="0" smtClean="0"/>
              <a:t>Odysseus earned the epithet “the shrewdest of all Greeks” because of his clever plan.</a:t>
            </a:r>
          </a:p>
          <a:p>
            <a:pPr lvl="1"/>
            <a:r>
              <a:rPr lang="en-US" sz="2000" dirty="0" smtClean="0"/>
              <a:t>His trip home is where he experiences the worst suffering…</a:t>
            </a:r>
          </a:p>
          <a:p>
            <a:pPr marL="502920" lvl="1" indent="0">
              <a:buNone/>
            </a:pPr>
            <a:endParaRPr lang="en-US" dirty="0"/>
          </a:p>
        </p:txBody>
      </p:sp>
    </p:spTree>
    <p:extLst>
      <p:ext uri="{BB962C8B-B14F-4D97-AF65-F5344CB8AC3E}">
        <p14:creationId xmlns:p14="http://schemas.microsoft.com/office/powerpoint/2010/main" val="281221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Heroic story of Odysseus</a:t>
            </a:r>
            <a:endParaRPr lang="en-US" dirty="0"/>
          </a:p>
        </p:txBody>
      </p:sp>
      <p:sp>
        <p:nvSpPr>
          <p:cNvPr id="3" name="Content Placeholder 2"/>
          <p:cNvSpPr>
            <a:spLocks noGrp="1"/>
          </p:cNvSpPr>
          <p:nvPr>
            <p:ph idx="1"/>
          </p:nvPr>
        </p:nvSpPr>
        <p:spPr>
          <a:xfrm>
            <a:off x="3644721" y="864108"/>
            <a:ext cx="7997779" cy="5120640"/>
          </a:xfrm>
        </p:spPr>
        <p:txBody>
          <a:bodyPr>
            <a:noAutofit/>
          </a:bodyPr>
          <a:lstStyle/>
          <a:p>
            <a:r>
              <a:rPr lang="en-US" sz="2400" u="sng" dirty="0" smtClean="0"/>
              <a:t>Basic summary</a:t>
            </a:r>
            <a:r>
              <a:rPr lang="en-US" sz="2400" dirty="0" smtClean="0"/>
              <a:t>: The Odyssey deals with Odysseus’ adventures as he makes his way home from Troy and with events that take place on Ithaca just before and after his return</a:t>
            </a:r>
          </a:p>
          <a:p>
            <a:r>
              <a:rPr lang="en-US" sz="2400" dirty="0" smtClean="0"/>
              <a:t>Odysseus departed from Troy with a fleet of 12 ships carrying 720 men.</a:t>
            </a:r>
          </a:p>
          <a:p>
            <a:r>
              <a:rPr lang="en-US" sz="2400" dirty="0" smtClean="0"/>
              <a:t>On his way home, the enemies he fights are not military ones. Instead, he encounters various monsters who try to eat him, and women who try and keep him from his wife Penelope.</a:t>
            </a:r>
          </a:p>
          <a:p>
            <a:r>
              <a:rPr lang="en-US" sz="2400" dirty="0" smtClean="0"/>
              <a:t>Odysseus was known for his great strength and courage. In addition, what sets Odysseus apart from others is what has been called his craft or his guile: the ingenious tricks he uses to get himself out of difficult situations.</a:t>
            </a:r>
            <a:endParaRPr lang="en-US" sz="2400" dirty="0"/>
          </a:p>
        </p:txBody>
      </p:sp>
    </p:spTree>
    <p:extLst>
      <p:ext uri="{BB962C8B-B14F-4D97-AF65-F5344CB8AC3E}">
        <p14:creationId xmlns:p14="http://schemas.microsoft.com/office/powerpoint/2010/main" val="133992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Intervention of Gods and Goddesses</a:t>
            </a:r>
            <a:endParaRPr lang="en-US" dirty="0"/>
          </a:p>
        </p:txBody>
      </p:sp>
      <p:sp>
        <p:nvSpPr>
          <p:cNvPr id="3" name="Content Placeholder 2"/>
          <p:cNvSpPr>
            <a:spLocks noGrp="1"/>
          </p:cNvSpPr>
          <p:nvPr>
            <p:ph idx="1"/>
          </p:nvPr>
        </p:nvSpPr>
        <p:spPr>
          <a:xfrm>
            <a:off x="3490175" y="864108"/>
            <a:ext cx="8203842" cy="5120640"/>
          </a:xfrm>
        </p:spPr>
        <p:txBody>
          <a:bodyPr>
            <a:noAutofit/>
          </a:bodyPr>
          <a:lstStyle/>
          <a:p>
            <a:r>
              <a:rPr lang="en-US" sz="2800" dirty="0" smtClean="0"/>
              <a:t>Another dimension of human struggles seen in Homer’s epic are the conflicts among gods and goddesses on Mount Olympus</a:t>
            </a:r>
          </a:p>
          <a:p>
            <a:r>
              <a:rPr lang="en-US" sz="2800" dirty="0" smtClean="0"/>
              <a:t>In Homer’s time, most Greeks believed that the gods not only took an active interest in human affairs, but also behaved in recognizably human ways.</a:t>
            </a:r>
          </a:p>
          <a:p>
            <a:pPr lvl="1"/>
            <a:r>
              <a:rPr lang="en-US" sz="2400" dirty="0" smtClean="0"/>
              <a:t>They often engaged in their own trivial quarrels and petty jealousies.</a:t>
            </a:r>
          </a:p>
          <a:p>
            <a:r>
              <a:rPr lang="en-US" sz="2800" dirty="0" smtClean="0"/>
              <a:t>The story of Odysseus’ return from Troy contains some notable instances of divine interference.</a:t>
            </a:r>
          </a:p>
          <a:p>
            <a:pPr lvl="1"/>
            <a:r>
              <a:rPr lang="en-US" sz="2400" dirty="0" smtClean="0"/>
              <a:t>Odysseus has Athena, who sided with the Greeks in the Trojan War, on his side, but he has displease the gods who were on the side of the Troy. </a:t>
            </a:r>
            <a:endParaRPr lang="en-US" sz="2400" dirty="0"/>
          </a:p>
        </p:txBody>
      </p:sp>
    </p:spTree>
    <p:extLst>
      <p:ext uri="{BB962C8B-B14F-4D97-AF65-F5344CB8AC3E}">
        <p14:creationId xmlns:p14="http://schemas.microsoft.com/office/powerpoint/2010/main" val="25378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Odysseus is an Epic Hero</a:t>
            </a:r>
            <a:endParaRPr lang="en-US" dirty="0"/>
          </a:p>
        </p:txBody>
      </p:sp>
      <p:sp>
        <p:nvSpPr>
          <p:cNvPr id="3" name="Content Placeholder 2"/>
          <p:cNvSpPr>
            <a:spLocks noGrp="1"/>
          </p:cNvSpPr>
          <p:nvPr>
            <p:ph idx="1"/>
          </p:nvPr>
        </p:nvSpPr>
        <p:spPr>
          <a:xfrm>
            <a:off x="3503054" y="864108"/>
            <a:ext cx="8178084" cy="5120640"/>
          </a:xfrm>
        </p:spPr>
        <p:txBody>
          <a:bodyPr>
            <a:noAutofit/>
          </a:bodyPr>
          <a:lstStyle/>
          <a:p>
            <a:r>
              <a:rPr lang="en-US" sz="2400" i="1" u="sng" dirty="0" smtClean="0"/>
              <a:t>The Odyssey </a:t>
            </a:r>
            <a:r>
              <a:rPr lang="en-US" sz="2400" u="sng" dirty="0" smtClean="0"/>
              <a:t>is an epic</a:t>
            </a:r>
            <a:r>
              <a:rPr lang="en-US" sz="2400" dirty="0" smtClean="0"/>
              <a:t>: long narrative poem that describes that adventures of a hero who reflects the ideals and values of a nation or race</a:t>
            </a:r>
          </a:p>
          <a:p>
            <a:r>
              <a:rPr lang="en-US" sz="2400" dirty="0" smtClean="0"/>
              <a:t>They are not works of history, but works of imagination </a:t>
            </a:r>
          </a:p>
          <a:p>
            <a:r>
              <a:rPr lang="en-US" sz="2400" dirty="0" smtClean="0"/>
              <a:t>Epics usually involve complications such as strange creatures, divine intervention, and treacherous weather.</a:t>
            </a:r>
          </a:p>
          <a:p>
            <a:r>
              <a:rPr lang="en-US" sz="2400" dirty="0" smtClean="0"/>
              <a:t>Themes found in epics reflect universal concerns, such as courage, loyalty, life and death, and the fate of the nation.</a:t>
            </a:r>
          </a:p>
          <a:p>
            <a:r>
              <a:rPr lang="en-US" sz="2400" dirty="0" smtClean="0"/>
              <a:t>An epic is all about its hero and about how he becomes heroic.</a:t>
            </a:r>
          </a:p>
          <a:p>
            <a:r>
              <a:rPr lang="en-US" sz="2400" dirty="0" smtClean="0"/>
              <a:t>An epic hero is a larger than life figure who embodies the ideals of a nation or a race. Epic heroes take part in long, dangerous adventures and accomplish great deeds that require courage and superhuman strength.</a:t>
            </a:r>
          </a:p>
          <a:p>
            <a:r>
              <a:rPr lang="en-US" sz="2400" dirty="0" smtClean="0"/>
              <a:t>We will see the Odysseus is an epic hero, but because he is human, he will also display human faults.</a:t>
            </a:r>
          </a:p>
        </p:txBody>
      </p:sp>
    </p:spTree>
    <p:extLst>
      <p:ext uri="{BB962C8B-B14F-4D97-AF65-F5344CB8AC3E}">
        <p14:creationId xmlns:p14="http://schemas.microsoft.com/office/powerpoint/2010/main" val="353807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42</TotalTime>
  <Words>747</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The Odyssey</vt:lpstr>
      <vt:lpstr>Overview</vt:lpstr>
      <vt:lpstr>Overview cont.</vt:lpstr>
      <vt:lpstr>The Trojan War</vt:lpstr>
      <vt:lpstr>The Trojan War cont.</vt:lpstr>
      <vt:lpstr>The Heroic story of Odysseus</vt:lpstr>
      <vt:lpstr>The Intervention of Gods and Goddesses</vt:lpstr>
      <vt:lpstr>Odysseus is an Epic Hero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Odyssey</dc:title>
  <dc:creator>Emily Mendenhall</dc:creator>
  <cp:lastModifiedBy>Emily Mendenhall</cp:lastModifiedBy>
  <cp:revision>4</cp:revision>
  <dcterms:created xsi:type="dcterms:W3CDTF">2016-08-28T18:30:28Z</dcterms:created>
  <dcterms:modified xsi:type="dcterms:W3CDTF">2016-08-28T19:12:40Z</dcterms:modified>
</cp:coreProperties>
</file>