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1/30/2017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1/30/2017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1/30/2017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1/30/2017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1/30/2017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Narratives!!</a:t>
            </a:r>
          </a:p>
        </p:txBody>
      </p:sp>
      <p:sp>
        <p:nvSpPr>
          <p:cNvPr id="3" name="Subtitle 2"/>
          <p:cNvSpPr>
            <a:spLocks noGrp="1"/>
          </p:cNvSpPr>
          <p:nvPr>
            <p:ph type="subTitle" idx="1"/>
          </p:nvPr>
        </p:nvSpPr>
        <p:spPr/>
        <p:txBody>
          <a:bodyPr/>
          <a:lstStyle/>
          <a:p>
            <a:r>
              <a:rPr lang="en-US" dirty="0"/>
              <a:t>Introductions</a:t>
            </a:r>
          </a:p>
        </p:txBody>
      </p:sp>
    </p:spTree>
    <p:extLst>
      <p:ext uri="{BB962C8B-B14F-4D97-AF65-F5344CB8AC3E}">
        <p14:creationId xmlns:p14="http://schemas.microsoft.com/office/powerpoint/2010/main" val="417294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03076"/>
          </a:xfrm>
        </p:spPr>
        <p:txBody>
          <a:bodyPr/>
          <a:lstStyle/>
          <a:p>
            <a:r>
              <a:rPr lang="en-US" dirty="0"/>
              <a:t>Deciding on a topic – Step one</a:t>
            </a:r>
          </a:p>
        </p:txBody>
      </p:sp>
      <p:sp>
        <p:nvSpPr>
          <p:cNvPr id="3" name="Content Placeholder 2"/>
          <p:cNvSpPr>
            <a:spLocks noGrp="1"/>
          </p:cNvSpPr>
          <p:nvPr>
            <p:ph idx="1"/>
          </p:nvPr>
        </p:nvSpPr>
        <p:spPr>
          <a:xfrm>
            <a:off x="1132409" y="1192696"/>
            <a:ext cx="5453921" cy="2994992"/>
          </a:xfrm>
        </p:spPr>
        <p:txBody>
          <a:bodyPr>
            <a:normAutofit/>
          </a:bodyPr>
          <a:lstStyle/>
          <a:p>
            <a:pPr marL="514350" indent="-514350">
              <a:buAutoNum type="arabicPeriod"/>
            </a:pPr>
            <a:r>
              <a:rPr lang="en-US" sz="3200" dirty="0"/>
              <a:t>Create a table on your sheet and divide into 6 boxes</a:t>
            </a:r>
          </a:p>
          <a:p>
            <a:pPr marL="514350" indent="-514350">
              <a:buAutoNum type="arabicPeriod"/>
            </a:pPr>
            <a:r>
              <a:rPr lang="en-US" sz="3200" dirty="0"/>
              <a:t>This should take your full page</a:t>
            </a:r>
          </a:p>
          <a:p>
            <a:pPr marL="514350" indent="-514350">
              <a:buAutoNum type="arabicPeriod"/>
            </a:pPr>
            <a:r>
              <a:rPr lang="en-US" sz="3200" dirty="0"/>
              <a:t>Get ready to free write</a:t>
            </a:r>
          </a:p>
        </p:txBody>
      </p:sp>
      <p:graphicFrame>
        <p:nvGraphicFramePr>
          <p:cNvPr id="4" name="Table 3"/>
          <p:cNvGraphicFramePr>
            <a:graphicFrameLocks noGrp="1"/>
          </p:cNvGraphicFramePr>
          <p:nvPr>
            <p:extLst>
              <p:ext uri="{D42A27DB-BD31-4B8C-83A1-F6EECF244321}">
                <p14:modId xmlns:p14="http://schemas.microsoft.com/office/powerpoint/2010/main" val="2479427717"/>
              </p:ext>
            </p:extLst>
          </p:nvPr>
        </p:nvGraphicFramePr>
        <p:xfrm>
          <a:off x="6884504" y="1285461"/>
          <a:ext cx="4843670" cy="4200939"/>
        </p:xfrm>
        <a:graphic>
          <a:graphicData uri="http://schemas.openxmlformats.org/drawingml/2006/table">
            <a:tbl>
              <a:tblPr firstRow="1" bandRow="1">
                <a:tableStyleId>{D7AC3CCA-C797-4891-BE02-D94E43425B78}</a:tableStyleId>
              </a:tblPr>
              <a:tblGrid>
                <a:gridCol w="2421835">
                  <a:extLst>
                    <a:ext uri="{9D8B030D-6E8A-4147-A177-3AD203B41FA5}">
                      <a16:colId xmlns:a16="http://schemas.microsoft.com/office/drawing/2014/main" xmlns="" val="3135743525"/>
                    </a:ext>
                  </a:extLst>
                </a:gridCol>
                <a:gridCol w="2421835">
                  <a:extLst>
                    <a:ext uri="{9D8B030D-6E8A-4147-A177-3AD203B41FA5}">
                      <a16:colId xmlns:a16="http://schemas.microsoft.com/office/drawing/2014/main" xmlns="" val="3110268605"/>
                    </a:ext>
                  </a:extLst>
                </a:gridCol>
              </a:tblGrid>
              <a:tr h="1400313">
                <a:tc>
                  <a:txBody>
                    <a:bodyPr/>
                    <a:lstStyle/>
                    <a:p>
                      <a:r>
                        <a:rPr lang="en-US" dirty="0"/>
                        <a:t>Being Unprepared</a:t>
                      </a:r>
                    </a:p>
                  </a:txBody>
                  <a:tcPr/>
                </a:tc>
                <a:tc>
                  <a:txBody>
                    <a:bodyPr/>
                    <a:lstStyle/>
                    <a:p>
                      <a:r>
                        <a:rPr lang="en-US" dirty="0"/>
                        <a:t>Childhood Event</a:t>
                      </a:r>
                    </a:p>
                  </a:txBody>
                  <a:tcPr/>
                </a:tc>
                <a:extLst>
                  <a:ext uri="{0D108BD9-81ED-4DB2-BD59-A6C34878D82A}">
                    <a16:rowId xmlns:a16="http://schemas.microsoft.com/office/drawing/2014/main" xmlns="" val="474303331"/>
                  </a:ext>
                </a:extLst>
              </a:tr>
              <a:tr h="1400313">
                <a:tc>
                  <a:txBody>
                    <a:bodyPr/>
                    <a:lstStyle/>
                    <a:p>
                      <a:r>
                        <a:rPr lang="en-US" b="1" dirty="0"/>
                        <a:t>Achieving a Goal</a:t>
                      </a:r>
                    </a:p>
                  </a:txBody>
                  <a:tcPr/>
                </a:tc>
                <a:tc>
                  <a:txBody>
                    <a:bodyPr/>
                    <a:lstStyle/>
                    <a:p>
                      <a:r>
                        <a:rPr lang="en-US" b="1" dirty="0"/>
                        <a:t>Changing Places/ New Experiences</a:t>
                      </a:r>
                    </a:p>
                  </a:txBody>
                  <a:tcPr/>
                </a:tc>
                <a:extLst>
                  <a:ext uri="{0D108BD9-81ED-4DB2-BD59-A6C34878D82A}">
                    <a16:rowId xmlns:a16="http://schemas.microsoft.com/office/drawing/2014/main" xmlns="" val="948452212"/>
                  </a:ext>
                </a:extLst>
              </a:tr>
              <a:tr h="1400313">
                <a:tc>
                  <a:txBody>
                    <a:bodyPr/>
                    <a:lstStyle/>
                    <a:p>
                      <a:r>
                        <a:rPr lang="en-US" b="1" dirty="0"/>
                        <a:t>Standing Up/ Disagreeing </a:t>
                      </a:r>
                    </a:p>
                  </a:txBody>
                  <a:tcPr/>
                </a:tc>
                <a:tc>
                  <a:txBody>
                    <a:bodyPr/>
                    <a:lstStyle/>
                    <a:p>
                      <a:r>
                        <a:rPr lang="en-US" b="1" dirty="0"/>
                        <a:t>Your Choice </a:t>
                      </a:r>
                    </a:p>
                  </a:txBody>
                  <a:tcPr/>
                </a:tc>
                <a:extLst>
                  <a:ext uri="{0D108BD9-81ED-4DB2-BD59-A6C34878D82A}">
                    <a16:rowId xmlns:a16="http://schemas.microsoft.com/office/drawing/2014/main" xmlns="" val="493113083"/>
                  </a:ext>
                </a:extLst>
              </a:tr>
            </a:tbl>
          </a:graphicData>
        </a:graphic>
      </p:graphicFrame>
    </p:spTree>
    <p:extLst>
      <p:ext uri="{BB962C8B-B14F-4D97-AF65-F5344CB8AC3E}">
        <p14:creationId xmlns:p14="http://schemas.microsoft.com/office/powerpoint/2010/main" val="173467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56085"/>
          </a:xfrm>
        </p:spPr>
        <p:txBody>
          <a:bodyPr/>
          <a:lstStyle/>
          <a:p>
            <a:r>
              <a:rPr lang="en-US" dirty="0"/>
              <a:t>Deciding a topic – step two</a:t>
            </a:r>
          </a:p>
        </p:txBody>
      </p:sp>
      <p:sp>
        <p:nvSpPr>
          <p:cNvPr id="3" name="Content Placeholder 2"/>
          <p:cNvSpPr>
            <a:spLocks noGrp="1"/>
          </p:cNvSpPr>
          <p:nvPr>
            <p:ph idx="1"/>
          </p:nvPr>
        </p:nvSpPr>
        <p:spPr>
          <a:xfrm>
            <a:off x="901148" y="1172818"/>
            <a:ext cx="4611756" cy="5546034"/>
          </a:xfrm>
        </p:spPr>
        <p:txBody>
          <a:bodyPr/>
          <a:lstStyle/>
          <a:p>
            <a:r>
              <a:rPr lang="en-US" dirty="0"/>
              <a:t>Looking at your table, decide on your top TWO ideas. Which two topics do you like the most or feel that you know the most?</a:t>
            </a:r>
          </a:p>
          <a:p>
            <a:r>
              <a:rPr lang="en-US" dirty="0"/>
              <a:t>Consider the following questions when deciding on a topic:</a:t>
            </a:r>
          </a:p>
          <a:p>
            <a:pPr lvl="1"/>
            <a:r>
              <a:rPr lang="en-US" dirty="0"/>
              <a:t>Can I write 5 paragraphs on this story?</a:t>
            </a:r>
          </a:p>
          <a:p>
            <a:pPr lvl="1"/>
            <a:r>
              <a:rPr lang="en-US" dirty="0"/>
              <a:t>Did it change me?</a:t>
            </a:r>
          </a:p>
          <a:p>
            <a:pPr lvl="1"/>
            <a:r>
              <a:rPr lang="en-US" dirty="0"/>
              <a:t>Is it something that other people can relate too?</a:t>
            </a:r>
          </a:p>
          <a:p>
            <a:pPr lvl="1"/>
            <a:r>
              <a:rPr lang="en-US" dirty="0"/>
              <a:t>Do I remember everything that happened?</a:t>
            </a:r>
          </a:p>
          <a:p>
            <a:pPr lvl="1"/>
            <a:r>
              <a:rPr lang="en-US" dirty="0"/>
              <a:t>What did I learn from this experience?</a:t>
            </a:r>
          </a:p>
        </p:txBody>
      </p:sp>
      <p:graphicFrame>
        <p:nvGraphicFramePr>
          <p:cNvPr id="4" name="Table 3"/>
          <p:cNvGraphicFramePr>
            <a:graphicFrameLocks noGrp="1"/>
          </p:cNvGraphicFramePr>
          <p:nvPr>
            <p:extLst>
              <p:ext uri="{D42A27DB-BD31-4B8C-83A1-F6EECF244321}">
                <p14:modId xmlns:p14="http://schemas.microsoft.com/office/powerpoint/2010/main" val="3450187036"/>
              </p:ext>
            </p:extLst>
          </p:nvPr>
        </p:nvGraphicFramePr>
        <p:xfrm>
          <a:off x="5844208" y="1172818"/>
          <a:ext cx="5585792" cy="5347251"/>
        </p:xfrm>
        <a:graphic>
          <a:graphicData uri="http://schemas.openxmlformats.org/drawingml/2006/table">
            <a:tbl>
              <a:tblPr firstRow="1" bandRow="1">
                <a:tableStyleId>{D7AC3CCA-C797-4891-BE02-D94E43425B78}</a:tableStyleId>
              </a:tblPr>
              <a:tblGrid>
                <a:gridCol w="2792896">
                  <a:extLst>
                    <a:ext uri="{9D8B030D-6E8A-4147-A177-3AD203B41FA5}">
                      <a16:colId xmlns:a16="http://schemas.microsoft.com/office/drawing/2014/main" xmlns="" val="3135743525"/>
                    </a:ext>
                  </a:extLst>
                </a:gridCol>
                <a:gridCol w="2792896">
                  <a:extLst>
                    <a:ext uri="{9D8B030D-6E8A-4147-A177-3AD203B41FA5}">
                      <a16:colId xmlns:a16="http://schemas.microsoft.com/office/drawing/2014/main" xmlns="" val="3110268605"/>
                    </a:ext>
                  </a:extLst>
                </a:gridCol>
              </a:tblGrid>
              <a:tr h="1782417">
                <a:tc>
                  <a:txBody>
                    <a:bodyPr/>
                    <a:lstStyle/>
                    <a:p>
                      <a:r>
                        <a:rPr lang="en-US" dirty="0"/>
                        <a:t>Being Unprepared</a:t>
                      </a:r>
                    </a:p>
                    <a:p>
                      <a:pPr marL="342900" indent="-342900">
                        <a:buFont typeface="+mj-lt"/>
                        <a:buAutoNum type="arabicPeriod"/>
                      </a:pPr>
                      <a:r>
                        <a:rPr lang="en-US" b="0" dirty="0"/>
                        <a:t>Running my first half marathon</a:t>
                      </a:r>
                    </a:p>
                    <a:p>
                      <a:pPr marL="342900" indent="-342900">
                        <a:buFont typeface="+mj-lt"/>
                        <a:buAutoNum type="arabicPeriod"/>
                      </a:pPr>
                      <a:r>
                        <a:rPr lang="en-US" b="0" dirty="0"/>
                        <a:t>Taking Spanish 101 in college</a:t>
                      </a:r>
                    </a:p>
                  </a:txBody>
                  <a:tcPr/>
                </a:tc>
                <a:tc>
                  <a:txBody>
                    <a:bodyPr/>
                    <a:lstStyle/>
                    <a:p>
                      <a:r>
                        <a:rPr lang="en-US" dirty="0"/>
                        <a:t>Childhood Event</a:t>
                      </a:r>
                    </a:p>
                    <a:p>
                      <a:pPr marL="342900" indent="-342900">
                        <a:buFont typeface="+mj-lt"/>
                        <a:buAutoNum type="arabicPeriod"/>
                      </a:pPr>
                      <a:r>
                        <a:rPr lang="en-US" b="0" dirty="0"/>
                        <a:t>Throwing a rock and accidently hitting my brother in the head</a:t>
                      </a:r>
                    </a:p>
                    <a:p>
                      <a:pPr marL="342900" indent="-342900">
                        <a:buFont typeface="+mj-lt"/>
                        <a:buAutoNum type="arabicPeriod"/>
                      </a:pPr>
                      <a:r>
                        <a:rPr lang="en-US" b="0" dirty="0"/>
                        <a:t>State cross country meet</a:t>
                      </a:r>
                    </a:p>
                  </a:txBody>
                  <a:tcPr/>
                </a:tc>
                <a:extLst>
                  <a:ext uri="{0D108BD9-81ED-4DB2-BD59-A6C34878D82A}">
                    <a16:rowId xmlns:a16="http://schemas.microsoft.com/office/drawing/2014/main" xmlns="" val="474303331"/>
                  </a:ext>
                </a:extLst>
              </a:tr>
              <a:tr h="1782417">
                <a:tc>
                  <a:txBody>
                    <a:bodyPr/>
                    <a:lstStyle/>
                    <a:p>
                      <a:r>
                        <a:rPr lang="en-US" b="1" dirty="0"/>
                        <a:t>Achieving a Goal</a:t>
                      </a:r>
                    </a:p>
                    <a:p>
                      <a:pPr marL="342900" indent="-342900">
                        <a:buFont typeface="+mj-lt"/>
                        <a:buAutoNum type="arabicPeriod"/>
                      </a:pPr>
                      <a:r>
                        <a:rPr lang="en-US" b="0" dirty="0"/>
                        <a:t>Graduating from UD</a:t>
                      </a:r>
                    </a:p>
                    <a:p>
                      <a:pPr marL="342900" indent="-342900">
                        <a:buFont typeface="+mj-lt"/>
                        <a:buAutoNum type="arabicPeriod"/>
                      </a:pPr>
                      <a:r>
                        <a:rPr lang="en-US" b="0" dirty="0"/>
                        <a:t>Running my second half-marathon</a:t>
                      </a:r>
                    </a:p>
                    <a:p>
                      <a:pPr marL="342900" indent="-342900">
                        <a:buFont typeface="+mj-lt"/>
                        <a:buAutoNum type="arabicPeriod"/>
                      </a:pPr>
                      <a:endParaRPr lang="en-US" b="0" dirty="0"/>
                    </a:p>
                  </a:txBody>
                  <a:tcPr/>
                </a:tc>
                <a:tc>
                  <a:txBody>
                    <a:bodyPr/>
                    <a:lstStyle/>
                    <a:p>
                      <a:r>
                        <a:rPr lang="en-US" b="1" dirty="0"/>
                        <a:t>Changing Places/ New Experiences</a:t>
                      </a:r>
                    </a:p>
                    <a:p>
                      <a:pPr marL="342900" indent="-342900">
                        <a:buFont typeface="+mj-lt"/>
                        <a:buAutoNum type="arabicPeriod"/>
                      </a:pPr>
                      <a:r>
                        <a:rPr lang="en-US" b="0" dirty="0"/>
                        <a:t>Getting my job at Carlisle</a:t>
                      </a:r>
                    </a:p>
                    <a:p>
                      <a:pPr marL="342900" indent="-342900">
                        <a:buFont typeface="+mj-lt"/>
                        <a:buAutoNum type="arabicPeriod"/>
                      </a:pPr>
                      <a:r>
                        <a:rPr lang="en-US" b="0" dirty="0"/>
                        <a:t>Meeting my best friend</a:t>
                      </a:r>
                    </a:p>
                  </a:txBody>
                  <a:tcPr/>
                </a:tc>
                <a:extLst>
                  <a:ext uri="{0D108BD9-81ED-4DB2-BD59-A6C34878D82A}">
                    <a16:rowId xmlns:a16="http://schemas.microsoft.com/office/drawing/2014/main" xmlns="" val="948452212"/>
                  </a:ext>
                </a:extLst>
              </a:tr>
              <a:tr h="1782417">
                <a:tc>
                  <a:txBody>
                    <a:bodyPr/>
                    <a:lstStyle/>
                    <a:p>
                      <a:r>
                        <a:rPr lang="en-US" b="1" dirty="0"/>
                        <a:t>Standing Up/ Disagreeing </a:t>
                      </a:r>
                    </a:p>
                    <a:p>
                      <a:pPr marL="342900" indent="-342900">
                        <a:buFont typeface="+mj-lt"/>
                        <a:buAutoNum type="arabicPeriod"/>
                      </a:pPr>
                      <a:r>
                        <a:rPr lang="en-US" b="0" dirty="0"/>
                        <a:t>“breaking up” with an old friend</a:t>
                      </a:r>
                    </a:p>
                    <a:p>
                      <a:pPr marL="342900" indent="-342900">
                        <a:buFont typeface="+mj-lt"/>
                        <a:buAutoNum type="arabicPeriod"/>
                      </a:pPr>
                      <a:r>
                        <a:rPr lang="en-US" b="0" dirty="0"/>
                        <a:t>Not coloring my hair</a:t>
                      </a:r>
                    </a:p>
                  </a:txBody>
                  <a:tcPr/>
                </a:tc>
                <a:tc>
                  <a:txBody>
                    <a:bodyPr/>
                    <a:lstStyle/>
                    <a:p>
                      <a:r>
                        <a:rPr lang="en-US" b="1" dirty="0"/>
                        <a:t>Your Choice </a:t>
                      </a:r>
                    </a:p>
                    <a:p>
                      <a:pPr marL="457200" indent="-457200">
                        <a:buFont typeface="+mj-lt"/>
                        <a:buAutoNum type="arabicPeriod"/>
                      </a:pPr>
                      <a:r>
                        <a:rPr lang="en-US" sz="1800" b="0" dirty="0"/>
                        <a:t>Getting my puppy</a:t>
                      </a:r>
                    </a:p>
                    <a:p>
                      <a:pPr marL="457200" indent="-457200">
                        <a:buFont typeface="+mj-lt"/>
                        <a:buAutoNum type="arabicPeriod"/>
                      </a:pPr>
                      <a:r>
                        <a:rPr lang="en-US" sz="2000" b="0" dirty="0"/>
                        <a:t>Drinking tea vs. coffee</a:t>
                      </a:r>
                    </a:p>
                  </a:txBody>
                  <a:tcPr/>
                </a:tc>
                <a:extLst>
                  <a:ext uri="{0D108BD9-81ED-4DB2-BD59-A6C34878D82A}">
                    <a16:rowId xmlns:a16="http://schemas.microsoft.com/office/drawing/2014/main" xmlns="" val="493113083"/>
                  </a:ext>
                </a:extLst>
              </a:tr>
            </a:tbl>
          </a:graphicData>
        </a:graphic>
      </p:graphicFrame>
    </p:spTree>
    <p:extLst>
      <p:ext uri="{BB962C8B-B14F-4D97-AF65-F5344CB8AC3E}">
        <p14:creationId xmlns:p14="http://schemas.microsoft.com/office/powerpoint/2010/main" val="427454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416" y="276367"/>
            <a:ext cx="10933043" cy="1048850"/>
          </a:xfrm>
        </p:spPr>
        <p:txBody>
          <a:bodyPr>
            <a:normAutofit fontScale="90000"/>
          </a:bodyPr>
          <a:lstStyle/>
          <a:p>
            <a:r>
              <a:rPr lang="en-US" dirty="0"/>
              <a:t>Deciding on a topic – step two cont.</a:t>
            </a:r>
          </a:p>
        </p:txBody>
      </p:sp>
      <p:sp>
        <p:nvSpPr>
          <p:cNvPr id="3" name="Content Placeholder 2"/>
          <p:cNvSpPr>
            <a:spLocks noGrp="1"/>
          </p:cNvSpPr>
          <p:nvPr>
            <p:ph idx="1"/>
          </p:nvPr>
        </p:nvSpPr>
        <p:spPr>
          <a:xfrm>
            <a:off x="1020416" y="1212575"/>
            <a:ext cx="4412975" cy="5307494"/>
          </a:xfrm>
        </p:spPr>
        <p:txBody>
          <a:bodyPr/>
          <a:lstStyle/>
          <a:p>
            <a:r>
              <a:rPr lang="en-US" dirty="0"/>
              <a:t>Spanish 101? Did not change my life</a:t>
            </a:r>
          </a:p>
          <a:p>
            <a:r>
              <a:rPr lang="en-US" dirty="0"/>
              <a:t>Throwing a rock at my brother? It was an accident and I do not remember the entire thing</a:t>
            </a:r>
          </a:p>
          <a:p>
            <a:r>
              <a:rPr lang="en-US" dirty="0"/>
              <a:t>Graduating from UD? Too long and too much I could write about </a:t>
            </a:r>
          </a:p>
          <a:p>
            <a:r>
              <a:rPr lang="en-US" dirty="0"/>
              <a:t>Meeting my best friend? Little boring and not relatable </a:t>
            </a:r>
          </a:p>
          <a:p>
            <a:r>
              <a:rPr lang="en-US" dirty="0"/>
              <a:t>Not coloring my hair? Not that much to write about</a:t>
            </a:r>
          </a:p>
          <a:p>
            <a:r>
              <a:rPr lang="en-US" dirty="0"/>
              <a:t>Drinking tea vs. coffee? Not exactly a story to tell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01953584"/>
              </p:ext>
            </p:extLst>
          </p:nvPr>
        </p:nvGraphicFramePr>
        <p:xfrm>
          <a:off x="5844208" y="1172818"/>
          <a:ext cx="5585792" cy="5347251"/>
        </p:xfrm>
        <a:graphic>
          <a:graphicData uri="http://schemas.openxmlformats.org/drawingml/2006/table">
            <a:tbl>
              <a:tblPr firstRow="1" bandRow="1">
                <a:tableStyleId>{D7AC3CCA-C797-4891-BE02-D94E43425B78}</a:tableStyleId>
              </a:tblPr>
              <a:tblGrid>
                <a:gridCol w="2792896">
                  <a:extLst>
                    <a:ext uri="{9D8B030D-6E8A-4147-A177-3AD203B41FA5}">
                      <a16:colId xmlns:a16="http://schemas.microsoft.com/office/drawing/2014/main" xmlns="" val="3135743525"/>
                    </a:ext>
                  </a:extLst>
                </a:gridCol>
                <a:gridCol w="2792896">
                  <a:extLst>
                    <a:ext uri="{9D8B030D-6E8A-4147-A177-3AD203B41FA5}">
                      <a16:colId xmlns:a16="http://schemas.microsoft.com/office/drawing/2014/main" xmlns="" val="3110268605"/>
                    </a:ext>
                  </a:extLst>
                </a:gridCol>
              </a:tblGrid>
              <a:tr h="1782417">
                <a:tc>
                  <a:txBody>
                    <a:bodyPr/>
                    <a:lstStyle/>
                    <a:p>
                      <a:r>
                        <a:rPr lang="en-US" dirty="0"/>
                        <a:t>Being Unprepared</a:t>
                      </a:r>
                    </a:p>
                    <a:p>
                      <a:pPr marL="342900" indent="-342900">
                        <a:buFont typeface="+mj-lt"/>
                        <a:buAutoNum type="arabicPeriod"/>
                      </a:pPr>
                      <a:r>
                        <a:rPr lang="en-US" b="0" dirty="0"/>
                        <a:t>Running my first half marathon</a:t>
                      </a:r>
                    </a:p>
                    <a:p>
                      <a:pPr marL="342900" indent="-342900">
                        <a:buFont typeface="+mj-lt"/>
                        <a:buAutoNum type="arabicPeriod"/>
                      </a:pPr>
                      <a:r>
                        <a:rPr lang="en-US" b="0" strike="sngStrike" dirty="0"/>
                        <a:t>Taking Spanish 101 in college</a:t>
                      </a:r>
                    </a:p>
                  </a:txBody>
                  <a:tcPr/>
                </a:tc>
                <a:tc>
                  <a:txBody>
                    <a:bodyPr/>
                    <a:lstStyle/>
                    <a:p>
                      <a:r>
                        <a:rPr lang="en-US" dirty="0"/>
                        <a:t>Childhood Event</a:t>
                      </a:r>
                    </a:p>
                    <a:p>
                      <a:pPr marL="342900" indent="-342900">
                        <a:buFont typeface="+mj-lt"/>
                        <a:buAutoNum type="arabicPeriod"/>
                      </a:pPr>
                      <a:r>
                        <a:rPr lang="en-US" b="0" strike="sngStrike" dirty="0"/>
                        <a:t>Throwing a rock and accidently hitting my brother in the head</a:t>
                      </a:r>
                    </a:p>
                    <a:p>
                      <a:pPr marL="342900" indent="-342900">
                        <a:buFont typeface="+mj-lt"/>
                        <a:buAutoNum type="arabicPeriod"/>
                      </a:pPr>
                      <a:r>
                        <a:rPr lang="en-US" b="0" dirty="0"/>
                        <a:t>State cross country meet</a:t>
                      </a:r>
                    </a:p>
                  </a:txBody>
                  <a:tcPr/>
                </a:tc>
                <a:extLst>
                  <a:ext uri="{0D108BD9-81ED-4DB2-BD59-A6C34878D82A}">
                    <a16:rowId xmlns:a16="http://schemas.microsoft.com/office/drawing/2014/main" xmlns="" val="474303331"/>
                  </a:ext>
                </a:extLst>
              </a:tr>
              <a:tr h="1782417">
                <a:tc>
                  <a:txBody>
                    <a:bodyPr/>
                    <a:lstStyle/>
                    <a:p>
                      <a:r>
                        <a:rPr lang="en-US" b="1" dirty="0"/>
                        <a:t>Achieving a Goal</a:t>
                      </a:r>
                    </a:p>
                    <a:p>
                      <a:pPr marL="342900" indent="-342900">
                        <a:buFont typeface="+mj-lt"/>
                        <a:buAutoNum type="arabicPeriod"/>
                      </a:pPr>
                      <a:r>
                        <a:rPr lang="en-US" b="0" strike="sngStrike" dirty="0"/>
                        <a:t>Graduating from UD</a:t>
                      </a:r>
                    </a:p>
                    <a:p>
                      <a:pPr marL="342900" indent="-342900">
                        <a:buFont typeface="+mj-lt"/>
                        <a:buAutoNum type="arabicPeriod"/>
                      </a:pPr>
                      <a:r>
                        <a:rPr lang="en-US" b="0" dirty="0"/>
                        <a:t>Running my second half-marathon</a:t>
                      </a:r>
                    </a:p>
                    <a:p>
                      <a:pPr marL="342900" indent="-342900">
                        <a:buFont typeface="+mj-lt"/>
                        <a:buAutoNum type="arabicPeriod"/>
                      </a:pPr>
                      <a:endParaRPr lang="en-US" b="0" dirty="0"/>
                    </a:p>
                  </a:txBody>
                  <a:tcPr/>
                </a:tc>
                <a:tc>
                  <a:txBody>
                    <a:bodyPr/>
                    <a:lstStyle/>
                    <a:p>
                      <a:r>
                        <a:rPr lang="en-US" b="1" dirty="0"/>
                        <a:t>Changing Places/ New Experiences</a:t>
                      </a:r>
                    </a:p>
                    <a:p>
                      <a:pPr marL="342900" indent="-342900">
                        <a:buFont typeface="+mj-lt"/>
                        <a:buAutoNum type="arabicPeriod"/>
                      </a:pPr>
                      <a:r>
                        <a:rPr lang="en-US" b="0" dirty="0"/>
                        <a:t>Getting my job at Carlisle</a:t>
                      </a:r>
                    </a:p>
                    <a:p>
                      <a:pPr marL="342900" indent="-342900">
                        <a:buFont typeface="+mj-lt"/>
                        <a:buAutoNum type="arabicPeriod"/>
                      </a:pPr>
                      <a:r>
                        <a:rPr lang="en-US" b="0" strike="sngStrike" dirty="0"/>
                        <a:t>Meeting my best friend</a:t>
                      </a:r>
                    </a:p>
                  </a:txBody>
                  <a:tcPr/>
                </a:tc>
                <a:extLst>
                  <a:ext uri="{0D108BD9-81ED-4DB2-BD59-A6C34878D82A}">
                    <a16:rowId xmlns:a16="http://schemas.microsoft.com/office/drawing/2014/main" xmlns="" val="948452212"/>
                  </a:ext>
                </a:extLst>
              </a:tr>
              <a:tr h="1782417">
                <a:tc>
                  <a:txBody>
                    <a:bodyPr/>
                    <a:lstStyle/>
                    <a:p>
                      <a:r>
                        <a:rPr lang="en-US" b="1" dirty="0"/>
                        <a:t>Standing Up/ Disagreeing </a:t>
                      </a:r>
                    </a:p>
                    <a:p>
                      <a:pPr marL="342900" indent="-342900">
                        <a:buFont typeface="+mj-lt"/>
                        <a:buAutoNum type="arabicPeriod"/>
                      </a:pPr>
                      <a:r>
                        <a:rPr lang="en-US" b="0" dirty="0"/>
                        <a:t>“breaking up” with an old friend</a:t>
                      </a:r>
                    </a:p>
                    <a:p>
                      <a:pPr marL="342900" indent="-342900">
                        <a:buFont typeface="+mj-lt"/>
                        <a:buAutoNum type="arabicPeriod"/>
                      </a:pPr>
                      <a:r>
                        <a:rPr lang="en-US" b="0" strike="sngStrike" dirty="0"/>
                        <a:t>Not coloring my hair</a:t>
                      </a:r>
                    </a:p>
                  </a:txBody>
                  <a:tcPr/>
                </a:tc>
                <a:tc>
                  <a:txBody>
                    <a:bodyPr/>
                    <a:lstStyle/>
                    <a:p>
                      <a:r>
                        <a:rPr lang="en-US" b="1" dirty="0"/>
                        <a:t>Your Choice </a:t>
                      </a:r>
                    </a:p>
                    <a:p>
                      <a:pPr marL="457200" indent="-457200">
                        <a:buFont typeface="+mj-lt"/>
                        <a:buAutoNum type="arabicPeriod"/>
                      </a:pPr>
                      <a:r>
                        <a:rPr lang="en-US" sz="1800" b="0" dirty="0"/>
                        <a:t>Getting my puppy</a:t>
                      </a:r>
                    </a:p>
                    <a:p>
                      <a:pPr marL="457200" indent="-457200">
                        <a:buFont typeface="+mj-lt"/>
                        <a:buAutoNum type="arabicPeriod"/>
                      </a:pPr>
                      <a:r>
                        <a:rPr lang="en-US" sz="1800" b="0" strike="sngStrike" dirty="0"/>
                        <a:t>Drinking tea vs. coffee</a:t>
                      </a:r>
                    </a:p>
                  </a:txBody>
                  <a:tcPr/>
                </a:tc>
                <a:extLst>
                  <a:ext uri="{0D108BD9-81ED-4DB2-BD59-A6C34878D82A}">
                    <a16:rowId xmlns:a16="http://schemas.microsoft.com/office/drawing/2014/main" xmlns="" val="493113083"/>
                  </a:ext>
                </a:extLst>
              </a:tr>
            </a:tbl>
          </a:graphicData>
        </a:graphic>
      </p:graphicFrame>
    </p:spTree>
    <p:extLst>
      <p:ext uri="{BB962C8B-B14F-4D97-AF65-F5344CB8AC3E}">
        <p14:creationId xmlns:p14="http://schemas.microsoft.com/office/powerpoint/2010/main" val="62697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23901"/>
          </a:xfrm>
        </p:spPr>
        <p:txBody>
          <a:bodyPr/>
          <a:lstStyle/>
          <a:p>
            <a:r>
              <a:rPr lang="en-US" dirty="0"/>
              <a:t>Step two cont.</a:t>
            </a:r>
          </a:p>
        </p:txBody>
      </p:sp>
      <p:sp>
        <p:nvSpPr>
          <p:cNvPr id="3" name="Content Placeholder 2"/>
          <p:cNvSpPr>
            <a:spLocks noGrp="1"/>
          </p:cNvSpPr>
          <p:nvPr>
            <p:ph idx="1"/>
          </p:nvPr>
        </p:nvSpPr>
        <p:spPr>
          <a:xfrm>
            <a:off x="932364" y="1306286"/>
            <a:ext cx="4757236" cy="4992915"/>
          </a:xfrm>
        </p:spPr>
        <p:txBody>
          <a:bodyPr/>
          <a:lstStyle/>
          <a:p>
            <a:r>
              <a:rPr lang="en-US" dirty="0"/>
              <a:t>Running my first half-marathon? Did not change my life</a:t>
            </a:r>
          </a:p>
          <a:p>
            <a:r>
              <a:rPr lang="en-US" dirty="0"/>
              <a:t>State cross country meet? I do not remember much</a:t>
            </a:r>
          </a:p>
          <a:p>
            <a:r>
              <a:rPr lang="en-US" dirty="0"/>
              <a:t>Running my second half-marathon? Again, did not change my life</a:t>
            </a:r>
          </a:p>
          <a:p>
            <a:r>
              <a:rPr lang="en-US" dirty="0"/>
              <a:t>“breaking up” with an old friend? Too much to write about</a:t>
            </a:r>
          </a:p>
          <a:p>
            <a:r>
              <a:rPr lang="en-US" dirty="0"/>
              <a:t>Getting my puppy? Not much to write about </a:t>
            </a:r>
          </a:p>
          <a:p>
            <a:r>
              <a:rPr lang="en-US" b="1" dirty="0"/>
              <a:t>Getting my job at Carlisle</a:t>
            </a:r>
            <a:r>
              <a:rPr lang="en-US" dirty="0"/>
              <a:t>? There is advice I can offer, it has changed me and my life, there is advice I can offer</a:t>
            </a:r>
          </a:p>
          <a:p>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45507340"/>
              </p:ext>
            </p:extLst>
          </p:nvPr>
        </p:nvGraphicFramePr>
        <p:xfrm>
          <a:off x="6163522" y="951949"/>
          <a:ext cx="5585792" cy="5347251"/>
        </p:xfrm>
        <a:graphic>
          <a:graphicData uri="http://schemas.openxmlformats.org/drawingml/2006/table">
            <a:tbl>
              <a:tblPr firstRow="1" bandRow="1">
                <a:tableStyleId>{D7AC3CCA-C797-4891-BE02-D94E43425B78}</a:tableStyleId>
              </a:tblPr>
              <a:tblGrid>
                <a:gridCol w="2792896">
                  <a:extLst>
                    <a:ext uri="{9D8B030D-6E8A-4147-A177-3AD203B41FA5}">
                      <a16:colId xmlns:a16="http://schemas.microsoft.com/office/drawing/2014/main" xmlns="" val="3135743525"/>
                    </a:ext>
                  </a:extLst>
                </a:gridCol>
                <a:gridCol w="2792896">
                  <a:extLst>
                    <a:ext uri="{9D8B030D-6E8A-4147-A177-3AD203B41FA5}">
                      <a16:colId xmlns:a16="http://schemas.microsoft.com/office/drawing/2014/main" xmlns="" val="3110268605"/>
                    </a:ext>
                  </a:extLst>
                </a:gridCol>
              </a:tblGrid>
              <a:tr h="1782417">
                <a:tc>
                  <a:txBody>
                    <a:bodyPr/>
                    <a:lstStyle/>
                    <a:p>
                      <a:r>
                        <a:rPr lang="en-US" dirty="0"/>
                        <a:t>Being Unprepared</a:t>
                      </a:r>
                    </a:p>
                    <a:p>
                      <a:pPr marL="342900" indent="-342900">
                        <a:buFont typeface="+mj-lt"/>
                        <a:buAutoNum type="arabicPeriod"/>
                      </a:pPr>
                      <a:r>
                        <a:rPr lang="en-US" b="0" strike="sngStrike" dirty="0"/>
                        <a:t>Running my first half marathon</a:t>
                      </a:r>
                    </a:p>
                    <a:p>
                      <a:pPr marL="342900" indent="-342900">
                        <a:buFont typeface="+mj-lt"/>
                        <a:buAutoNum type="arabicPeriod"/>
                      </a:pPr>
                      <a:r>
                        <a:rPr lang="en-US" b="0" strike="sngStrike" dirty="0"/>
                        <a:t>Taking Spanish 101 in college</a:t>
                      </a:r>
                    </a:p>
                  </a:txBody>
                  <a:tcPr/>
                </a:tc>
                <a:tc>
                  <a:txBody>
                    <a:bodyPr/>
                    <a:lstStyle/>
                    <a:p>
                      <a:r>
                        <a:rPr lang="en-US" dirty="0"/>
                        <a:t>Childhood Event</a:t>
                      </a:r>
                    </a:p>
                    <a:p>
                      <a:pPr marL="342900" indent="-342900">
                        <a:buFont typeface="+mj-lt"/>
                        <a:buAutoNum type="arabicPeriod"/>
                      </a:pPr>
                      <a:r>
                        <a:rPr lang="en-US" b="0" strike="sngStrike" dirty="0"/>
                        <a:t>Throwing a rock and accidently hitting my brother in the head</a:t>
                      </a:r>
                    </a:p>
                    <a:p>
                      <a:pPr marL="342900" indent="-342900">
                        <a:buFont typeface="+mj-lt"/>
                        <a:buAutoNum type="arabicPeriod"/>
                      </a:pPr>
                      <a:r>
                        <a:rPr lang="en-US" b="0" strike="sngStrike" dirty="0"/>
                        <a:t>State cross country meet</a:t>
                      </a:r>
                    </a:p>
                  </a:txBody>
                  <a:tcPr/>
                </a:tc>
                <a:extLst>
                  <a:ext uri="{0D108BD9-81ED-4DB2-BD59-A6C34878D82A}">
                    <a16:rowId xmlns:a16="http://schemas.microsoft.com/office/drawing/2014/main" xmlns="" val="474303331"/>
                  </a:ext>
                </a:extLst>
              </a:tr>
              <a:tr h="1782417">
                <a:tc>
                  <a:txBody>
                    <a:bodyPr/>
                    <a:lstStyle/>
                    <a:p>
                      <a:r>
                        <a:rPr lang="en-US" b="1" dirty="0"/>
                        <a:t>Achieving a Goal</a:t>
                      </a:r>
                    </a:p>
                    <a:p>
                      <a:pPr marL="342900" indent="-342900">
                        <a:buFont typeface="+mj-lt"/>
                        <a:buAutoNum type="arabicPeriod"/>
                      </a:pPr>
                      <a:r>
                        <a:rPr lang="en-US" b="0" strike="sngStrike" dirty="0"/>
                        <a:t>Graduating from UD</a:t>
                      </a:r>
                    </a:p>
                    <a:p>
                      <a:pPr marL="342900" indent="-342900">
                        <a:buFont typeface="+mj-lt"/>
                        <a:buAutoNum type="arabicPeriod"/>
                      </a:pPr>
                      <a:r>
                        <a:rPr lang="en-US" b="0" strike="sngStrike" dirty="0"/>
                        <a:t>Running my second half-marathon</a:t>
                      </a:r>
                    </a:p>
                    <a:p>
                      <a:pPr marL="342900" indent="-342900">
                        <a:buFont typeface="+mj-lt"/>
                        <a:buAutoNum type="arabicPeriod"/>
                      </a:pPr>
                      <a:endParaRPr lang="en-US" b="0" dirty="0"/>
                    </a:p>
                  </a:txBody>
                  <a:tcPr/>
                </a:tc>
                <a:tc>
                  <a:txBody>
                    <a:bodyPr/>
                    <a:lstStyle/>
                    <a:p>
                      <a:r>
                        <a:rPr lang="en-US" b="1" dirty="0"/>
                        <a:t>Changing Places/ New Experiences</a:t>
                      </a:r>
                    </a:p>
                    <a:p>
                      <a:pPr marL="342900" indent="-342900">
                        <a:buFont typeface="+mj-lt"/>
                        <a:buAutoNum type="arabicPeriod"/>
                      </a:pPr>
                      <a:r>
                        <a:rPr lang="en-US" b="1" dirty="0"/>
                        <a:t>Getting my job at Carlisle</a:t>
                      </a:r>
                    </a:p>
                    <a:p>
                      <a:pPr marL="342900" indent="-342900">
                        <a:buFont typeface="+mj-lt"/>
                        <a:buAutoNum type="arabicPeriod"/>
                      </a:pPr>
                      <a:r>
                        <a:rPr lang="en-US" b="0" strike="sngStrike" dirty="0"/>
                        <a:t>Meeting my best friend</a:t>
                      </a:r>
                    </a:p>
                  </a:txBody>
                  <a:tcPr/>
                </a:tc>
                <a:extLst>
                  <a:ext uri="{0D108BD9-81ED-4DB2-BD59-A6C34878D82A}">
                    <a16:rowId xmlns:a16="http://schemas.microsoft.com/office/drawing/2014/main" xmlns="" val="948452212"/>
                  </a:ext>
                </a:extLst>
              </a:tr>
              <a:tr h="1782417">
                <a:tc>
                  <a:txBody>
                    <a:bodyPr/>
                    <a:lstStyle/>
                    <a:p>
                      <a:r>
                        <a:rPr lang="en-US" b="1" dirty="0"/>
                        <a:t>Standing Up/ Disagreeing </a:t>
                      </a:r>
                    </a:p>
                    <a:p>
                      <a:pPr marL="342900" indent="-342900">
                        <a:buFont typeface="+mj-lt"/>
                        <a:buAutoNum type="arabicPeriod"/>
                      </a:pPr>
                      <a:r>
                        <a:rPr lang="en-US" b="0" strike="sngStrike" dirty="0"/>
                        <a:t>“breaking up” with an old friend</a:t>
                      </a:r>
                    </a:p>
                    <a:p>
                      <a:pPr marL="342900" indent="-342900">
                        <a:buFont typeface="+mj-lt"/>
                        <a:buAutoNum type="arabicPeriod"/>
                      </a:pPr>
                      <a:r>
                        <a:rPr lang="en-US" b="0" strike="sngStrike" dirty="0"/>
                        <a:t>Not coloring my hair</a:t>
                      </a:r>
                    </a:p>
                  </a:txBody>
                  <a:tcPr/>
                </a:tc>
                <a:tc>
                  <a:txBody>
                    <a:bodyPr/>
                    <a:lstStyle/>
                    <a:p>
                      <a:r>
                        <a:rPr lang="en-US" b="1" dirty="0"/>
                        <a:t>Your Choice </a:t>
                      </a:r>
                    </a:p>
                    <a:p>
                      <a:pPr marL="457200" indent="-457200">
                        <a:buFont typeface="+mj-lt"/>
                        <a:buAutoNum type="arabicPeriod"/>
                      </a:pPr>
                      <a:r>
                        <a:rPr lang="en-US" sz="1800" b="0" strike="sngStrike" dirty="0"/>
                        <a:t>Getting my puppy</a:t>
                      </a:r>
                    </a:p>
                    <a:p>
                      <a:pPr marL="457200" indent="-457200">
                        <a:buFont typeface="+mj-lt"/>
                        <a:buAutoNum type="arabicPeriod"/>
                      </a:pPr>
                      <a:r>
                        <a:rPr lang="en-US" sz="1800" b="0" strike="sngStrike" dirty="0"/>
                        <a:t>Drinking tea vs. coffee</a:t>
                      </a:r>
                    </a:p>
                  </a:txBody>
                  <a:tcPr/>
                </a:tc>
                <a:extLst>
                  <a:ext uri="{0D108BD9-81ED-4DB2-BD59-A6C34878D82A}">
                    <a16:rowId xmlns:a16="http://schemas.microsoft.com/office/drawing/2014/main" xmlns="" val="493113083"/>
                  </a:ext>
                </a:extLst>
              </a:tr>
            </a:tbl>
          </a:graphicData>
        </a:graphic>
      </p:graphicFrame>
      <p:sp>
        <p:nvSpPr>
          <p:cNvPr id="5" name="Oval 4"/>
          <p:cNvSpPr/>
          <p:nvPr/>
        </p:nvSpPr>
        <p:spPr>
          <a:xfrm>
            <a:off x="8723084" y="3223552"/>
            <a:ext cx="2997200" cy="80404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92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429" y="275771"/>
            <a:ext cx="10769600" cy="957943"/>
          </a:xfrm>
        </p:spPr>
        <p:txBody>
          <a:bodyPr>
            <a:normAutofit/>
          </a:bodyPr>
          <a:lstStyle/>
          <a:p>
            <a:r>
              <a:rPr lang="en-US" dirty="0"/>
              <a:t>Outline- introductory paragraph</a:t>
            </a:r>
          </a:p>
        </p:txBody>
      </p:sp>
      <p:sp>
        <p:nvSpPr>
          <p:cNvPr id="3" name="Content Placeholder 2"/>
          <p:cNvSpPr>
            <a:spLocks noGrp="1"/>
          </p:cNvSpPr>
          <p:nvPr>
            <p:ph idx="1"/>
          </p:nvPr>
        </p:nvSpPr>
        <p:spPr>
          <a:xfrm>
            <a:off x="827314" y="1016000"/>
            <a:ext cx="10885715" cy="5602514"/>
          </a:xfrm>
        </p:spPr>
        <p:txBody>
          <a:bodyPr>
            <a:normAutofit/>
          </a:bodyPr>
          <a:lstStyle/>
          <a:p>
            <a:r>
              <a:rPr lang="en-US" sz="2400" b="1" dirty="0"/>
              <a:t>Introduction</a:t>
            </a:r>
          </a:p>
          <a:p>
            <a:pPr lvl="1"/>
            <a:r>
              <a:rPr lang="en-US" sz="2400" u="sng" dirty="0"/>
              <a:t>Hook: </a:t>
            </a:r>
            <a:r>
              <a:rPr lang="en-US" sz="2400" dirty="0"/>
              <a:t>Have you ever felt as if you do not belong? Depending on the person, a sense of belonging is a major aspect to consider when looking for a job…</a:t>
            </a:r>
          </a:p>
          <a:p>
            <a:pPr lvl="1"/>
            <a:r>
              <a:rPr lang="en-US" sz="2400" u="sng" dirty="0"/>
              <a:t>Background information</a:t>
            </a:r>
          </a:p>
          <a:p>
            <a:pPr marL="1257300" lvl="2" indent="-342900">
              <a:buFont typeface="+mj-lt"/>
              <a:buAutoNum type="arabicPeriod"/>
            </a:pPr>
            <a:r>
              <a:rPr lang="en-US" sz="2000" dirty="0"/>
              <a:t>Always knew that I wanted to be a teacher, ever since I was little</a:t>
            </a:r>
          </a:p>
          <a:p>
            <a:pPr marL="1257300" lvl="2" indent="-342900">
              <a:buFont typeface="+mj-lt"/>
              <a:buAutoNum type="arabicPeriod"/>
            </a:pPr>
            <a:r>
              <a:rPr lang="en-US" sz="2000" dirty="0"/>
              <a:t>Did not decide on a subject until high school, when I had the best 12</a:t>
            </a:r>
            <a:r>
              <a:rPr lang="en-US" sz="2000" baseline="30000" dirty="0"/>
              <a:t>th</a:t>
            </a:r>
            <a:r>
              <a:rPr lang="en-US" sz="2000" dirty="0"/>
              <a:t> grade language arts teacher</a:t>
            </a:r>
          </a:p>
          <a:p>
            <a:pPr marL="1257300" lvl="2" indent="-342900">
              <a:buFont typeface="+mj-lt"/>
              <a:buAutoNum type="arabicPeriod"/>
            </a:pPr>
            <a:r>
              <a:rPr lang="en-US" sz="2000" dirty="0"/>
              <a:t>Decided on urban teaching my sophomore year at UD</a:t>
            </a:r>
          </a:p>
          <a:p>
            <a:pPr lvl="1"/>
            <a:r>
              <a:rPr lang="en-US" sz="2400" dirty="0"/>
              <a:t>Topic sentence</a:t>
            </a:r>
          </a:p>
          <a:p>
            <a:pPr marL="1257300" lvl="2" indent="-342900">
              <a:buFont typeface="+mj-lt"/>
              <a:buAutoNum type="arabicPeriod"/>
            </a:pPr>
            <a:r>
              <a:rPr lang="en-US" sz="2000" dirty="0"/>
              <a:t>Making a decision about your life is scary, but living it and realizing that it is the wrong decision is even more scary. ..</a:t>
            </a:r>
          </a:p>
          <a:p>
            <a:pPr marL="1257300" lvl="2" indent="-342900">
              <a:buFont typeface="+mj-lt"/>
              <a:buAutoNum type="arabicPeriod"/>
            </a:pPr>
            <a:r>
              <a:rPr lang="en-US" sz="2000" dirty="0"/>
              <a:t>They say your first year teaching is difficult, but I did not realize that it was going to be </a:t>
            </a:r>
            <a:r>
              <a:rPr lang="en-US" sz="2000" i="1" dirty="0"/>
              <a:t>this</a:t>
            </a:r>
            <a:r>
              <a:rPr lang="en-US" sz="2000" dirty="0"/>
              <a:t> difficult.</a:t>
            </a:r>
          </a:p>
        </p:txBody>
      </p:sp>
    </p:spTree>
    <p:extLst>
      <p:ext uri="{BB962C8B-B14F-4D97-AF65-F5344CB8AC3E}">
        <p14:creationId xmlns:p14="http://schemas.microsoft.com/office/powerpoint/2010/main" val="4238395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885" y="275771"/>
            <a:ext cx="11045371" cy="943429"/>
          </a:xfrm>
        </p:spPr>
        <p:txBody>
          <a:bodyPr>
            <a:normAutofit fontScale="90000"/>
          </a:bodyPr>
          <a:lstStyle/>
          <a:p>
            <a:r>
              <a:rPr lang="en-US" dirty="0"/>
              <a:t>Outline- paragraph two -rising action</a:t>
            </a:r>
          </a:p>
        </p:txBody>
      </p:sp>
      <p:sp>
        <p:nvSpPr>
          <p:cNvPr id="3" name="Content Placeholder 2"/>
          <p:cNvSpPr>
            <a:spLocks noGrp="1"/>
          </p:cNvSpPr>
          <p:nvPr>
            <p:ph idx="1"/>
          </p:nvPr>
        </p:nvSpPr>
        <p:spPr>
          <a:xfrm>
            <a:off x="899885" y="1001486"/>
            <a:ext cx="10769601" cy="5660571"/>
          </a:xfrm>
        </p:spPr>
        <p:txBody>
          <a:bodyPr/>
          <a:lstStyle/>
          <a:p>
            <a:r>
              <a:rPr lang="en-US" u="sng" dirty="0"/>
              <a:t>Transition sentence</a:t>
            </a:r>
            <a:r>
              <a:rPr lang="en-US" dirty="0"/>
              <a:t>: deciding to teach in an urban environment was a big step for me at UD because it meant that I would have to take more classes and limit my observation to strictly DPS.</a:t>
            </a:r>
          </a:p>
          <a:p>
            <a:r>
              <a:rPr lang="en-US" u="sng" dirty="0"/>
              <a:t>Rising Action</a:t>
            </a:r>
          </a:p>
          <a:p>
            <a:pPr lvl="1"/>
            <a:r>
              <a:rPr lang="en-US" dirty="0"/>
              <a:t>Getting into Urban Teacher Academy meant only observing and working in DPS and automatically getting a job after graduation with DPS</a:t>
            </a:r>
          </a:p>
          <a:p>
            <a:pPr lvl="1"/>
            <a:r>
              <a:rPr lang="en-US" dirty="0"/>
              <a:t>I got the job at Belmont, but it was not my first time there so I was familiar with the atmosphere and the building</a:t>
            </a:r>
          </a:p>
          <a:p>
            <a:pPr lvl="1"/>
            <a:r>
              <a:rPr lang="en-US" dirty="0"/>
              <a:t>I ended up in the same classroom as a teacher I observed. Obviously, that teacher did not work there anymore but I remember the way he taught and I remember not liking it. It was not my style…(maybe more on his teaching style?)</a:t>
            </a:r>
          </a:p>
          <a:p>
            <a:pPr lvl="1"/>
            <a:r>
              <a:rPr lang="en-US" dirty="0"/>
              <a:t>I started to buy Belmont apparel because I expected to build my career there </a:t>
            </a:r>
          </a:p>
          <a:p>
            <a:pPr lvl="1"/>
            <a:r>
              <a:rPr lang="en-US" dirty="0"/>
              <a:t>My main trouble student had some serious behavior issues and he did not get any reprimand for his behavior</a:t>
            </a:r>
          </a:p>
          <a:p>
            <a:pPr lvl="1"/>
            <a:r>
              <a:rPr lang="en-US" dirty="0"/>
              <a:t>Include interior monologue with steps of my thinking process</a:t>
            </a:r>
          </a:p>
        </p:txBody>
      </p:sp>
    </p:spTree>
    <p:extLst>
      <p:ext uri="{BB962C8B-B14F-4D97-AF65-F5344CB8AC3E}">
        <p14:creationId xmlns:p14="http://schemas.microsoft.com/office/powerpoint/2010/main" val="2606285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96472"/>
          </a:xfrm>
        </p:spPr>
        <p:txBody>
          <a:bodyPr/>
          <a:lstStyle/>
          <a:p>
            <a:r>
              <a:rPr lang="en-US" dirty="0"/>
              <a:t>Outline – paragraph 3 - climax</a:t>
            </a:r>
          </a:p>
        </p:txBody>
      </p:sp>
      <p:sp>
        <p:nvSpPr>
          <p:cNvPr id="3" name="Content Placeholder 2"/>
          <p:cNvSpPr>
            <a:spLocks noGrp="1"/>
          </p:cNvSpPr>
          <p:nvPr>
            <p:ph idx="1"/>
          </p:nvPr>
        </p:nvSpPr>
        <p:spPr>
          <a:xfrm>
            <a:off x="1146629" y="1233714"/>
            <a:ext cx="10493828" cy="5384799"/>
          </a:xfrm>
        </p:spPr>
        <p:txBody>
          <a:bodyPr/>
          <a:lstStyle/>
          <a:p>
            <a:r>
              <a:rPr lang="en-US" dirty="0"/>
              <a:t>Transition Sentence: As the days went by and as I continued to deal with this student, I slowly started to make the decision that I was not going to stay at this school. Even though I spend about $50 on apparel, my happiness was worth more than this job. </a:t>
            </a:r>
          </a:p>
          <a:p>
            <a:r>
              <a:rPr lang="en-US" dirty="0"/>
              <a:t>Body Paragraph: </a:t>
            </a:r>
          </a:p>
          <a:p>
            <a:pPr lvl="1"/>
            <a:r>
              <a:rPr lang="en-US" dirty="0"/>
              <a:t>Luckily for me, I no longer had the student. He was placed in a smaller classroom to help contain his behavior and focus on learning</a:t>
            </a:r>
          </a:p>
          <a:p>
            <a:pPr lvl="1"/>
            <a:r>
              <a:rPr lang="en-US" dirty="0"/>
              <a:t>This drastically improved my class. My worst class turned into my best class.</a:t>
            </a:r>
          </a:p>
          <a:p>
            <a:pPr lvl="1"/>
            <a:r>
              <a:rPr lang="en-US" dirty="0"/>
              <a:t>Even though I no longer had him, he was still causing issues. </a:t>
            </a:r>
          </a:p>
          <a:p>
            <a:pPr lvl="1"/>
            <a:r>
              <a:rPr lang="en-US" dirty="0"/>
              <a:t>He was placed in a writing specific class that focused on grammar. On his second day with this teacher, he hit her. She came to me asking me how I dealt with him for 4 months. I gave her all of my best advice and tricks that I used to contain him, but it still did not help. </a:t>
            </a:r>
          </a:p>
          <a:p>
            <a:pPr lvl="1"/>
            <a:r>
              <a:rPr lang="en-US" dirty="0"/>
              <a:t>Hitting her = no punishment. He continued to take the class</a:t>
            </a:r>
          </a:p>
          <a:p>
            <a:pPr lvl="2"/>
            <a:r>
              <a:rPr lang="en-US" dirty="0"/>
              <a:t>This is what made me realize I did not belong here.</a:t>
            </a:r>
          </a:p>
        </p:txBody>
      </p:sp>
    </p:spTree>
    <p:extLst>
      <p:ext uri="{BB962C8B-B14F-4D97-AF65-F5344CB8AC3E}">
        <p14:creationId xmlns:p14="http://schemas.microsoft.com/office/powerpoint/2010/main" val="801369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0286"/>
            <a:ext cx="10784114" cy="1291771"/>
          </a:xfrm>
        </p:spPr>
        <p:txBody>
          <a:bodyPr>
            <a:normAutofit fontScale="90000"/>
          </a:bodyPr>
          <a:lstStyle/>
          <a:p>
            <a:r>
              <a:rPr lang="en-US" dirty="0"/>
              <a:t>OUTLINE – </a:t>
            </a:r>
            <a:r>
              <a:rPr lang="en-US" sz="4400" dirty="0"/>
              <a:t>PARAGRAPH FOUR- FALLING ACTION</a:t>
            </a:r>
            <a:endParaRPr lang="en-US" dirty="0"/>
          </a:p>
        </p:txBody>
      </p:sp>
      <p:sp>
        <p:nvSpPr>
          <p:cNvPr id="3" name="Content Placeholder 2"/>
          <p:cNvSpPr>
            <a:spLocks noGrp="1"/>
          </p:cNvSpPr>
          <p:nvPr>
            <p:ph idx="1"/>
          </p:nvPr>
        </p:nvSpPr>
        <p:spPr>
          <a:xfrm>
            <a:off x="1088571" y="1132115"/>
            <a:ext cx="10609943" cy="5428342"/>
          </a:xfrm>
        </p:spPr>
        <p:txBody>
          <a:bodyPr/>
          <a:lstStyle/>
          <a:p>
            <a:r>
              <a:rPr lang="en-US" u="sng" dirty="0"/>
              <a:t>Transition sentence</a:t>
            </a:r>
            <a:r>
              <a:rPr lang="en-US" dirty="0"/>
              <a:t>: even though I was not the one who was hit, I knew that if it was me, then nothing would happen.</a:t>
            </a:r>
          </a:p>
          <a:p>
            <a:r>
              <a:rPr lang="en-US" dirty="0"/>
              <a:t>Body paragraph- falling action</a:t>
            </a:r>
          </a:p>
          <a:p>
            <a:pPr lvl="1"/>
            <a:r>
              <a:rPr lang="en-US" dirty="0"/>
              <a:t>After he hit her, nothing happened. A couple days later, he hit her again and still nothing happened. In order to get him out of her class, she had to press charges and get a restraining order. Then, he was finally removed from her class.</a:t>
            </a:r>
          </a:p>
          <a:p>
            <a:pPr lvl="1"/>
            <a:r>
              <a:rPr lang="en-US" dirty="0"/>
              <a:t>Because of this, it made ME think, what if that would have been me? I had that student for four months. He knows he cannot be touched so he hit her twice. </a:t>
            </a:r>
          </a:p>
          <a:p>
            <a:pPr lvl="1"/>
            <a:r>
              <a:rPr lang="en-US" dirty="0"/>
              <a:t>Everyone was required to empty their classroom, even if they planned on coming back the next year. Maybe because teachers quit all of the time. But it helped me because when I emptied my room, I knew that I could not come back the next year. </a:t>
            </a:r>
          </a:p>
          <a:p>
            <a:pPr lvl="1"/>
            <a:r>
              <a:rPr lang="en-US" dirty="0"/>
              <a:t>I started applying places but not getting my hopes up. I knew that I COULD do the job; I just did not WANT to put myself in that position. </a:t>
            </a:r>
          </a:p>
          <a:p>
            <a:pPr lvl="1"/>
            <a:r>
              <a:rPr lang="en-US" dirty="0"/>
              <a:t>Finally, I got a call from Mr. Potter. I remember telling myself not to get my hopes up, but it was hard not to. I was at </a:t>
            </a:r>
            <a:r>
              <a:rPr lang="en-US" dirty="0" err="1"/>
              <a:t>Kingsisland</a:t>
            </a:r>
            <a:r>
              <a:rPr lang="en-US" dirty="0"/>
              <a:t>. </a:t>
            </a:r>
          </a:p>
        </p:txBody>
      </p:sp>
    </p:spTree>
    <p:extLst>
      <p:ext uri="{BB962C8B-B14F-4D97-AF65-F5344CB8AC3E}">
        <p14:creationId xmlns:p14="http://schemas.microsoft.com/office/powerpoint/2010/main" val="353502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457" y="382385"/>
            <a:ext cx="10755086" cy="909386"/>
          </a:xfrm>
        </p:spPr>
        <p:txBody>
          <a:bodyPr>
            <a:normAutofit fontScale="90000"/>
          </a:bodyPr>
          <a:lstStyle/>
          <a:p>
            <a:r>
              <a:rPr lang="en-US" dirty="0"/>
              <a:t>Outline – </a:t>
            </a:r>
            <a:r>
              <a:rPr lang="en-US" sz="4000" dirty="0"/>
              <a:t>concluding paragraph – resolution </a:t>
            </a:r>
            <a:endParaRPr lang="en-US" dirty="0"/>
          </a:p>
        </p:txBody>
      </p:sp>
      <p:sp>
        <p:nvSpPr>
          <p:cNvPr id="3" name="Content Placeholder 2"/>
          <p:cNvSpPr>
            <a:spLocks noGrp="1"/>
          </p:cNvSpPr>
          <p:nvPr>
            <p:ph idx="1"/>
          </p:nvPr>
        </p:nvSpPr>
        <p:spPr>
          <a:xfrm>
            <a:off x="972458" y="1117601"/>
            <a:ext cx="10537372" cy="5558970"/>
          </a:xfrm>
        </p:spPr>
        <p:txBody>
          <a:bodyPr/>
          <a:lstStyle/>
          <a:p>
            <a:r>
              <a:rPr lang="en-US" u="sng" dirty="0"/>
              <a:t>Transition sentence</a:t>
            </a:r>
            <a:r>
              <a:rPr lang="en-US" dirty="0"/>
              <a:t>: that day, I just planned on going to </a:t>
            </a:r>
            <a:r>
              <a:rPr lang="en-US" dirty="0" err="1"/>
              <a:t>Kingsisland</a:t>
            </a:r>
            <a:r>
              <a:rPr lang="en-US" dirty="0"/>
              <a:t> and riding as many rides as I could. The Beast is my favorite. I like that it is scary and in the woods. </a:t>
            </a:r>
          </a:p>
          <a:p>
            <a:r>
              <a:rPr lang="en-US" dirty="0"/>
              <a:t>Conclusion</a:t>
            </a:r>
          </a:p>
          <a:p>
            <a:pPr lvl="1"/>
            <a:r>
              <a:rPr lang="en-US" dirty="0"/>
              <a:t>I was working at chumps at the time, but I got all of my shifts covered in order to make time for an interview. </a:t>
            </a:r>
          </a:p>
          <a:p>
            <a:pPr lvl="1"/>
            <a:r>
              <a:rPr lang="en-US" dirty="0"/>
              <a:t>After I got the interview, I went to the library and made a million copies of evidence</a:t>
            </a:r>
          </a:p>
          <a:p>
            <a:pPr lvl="1"/>
            <a:r>
              <a:rPr lang="en-US" dirty="0"/>
              <a:t>I wore red because those are the school colors</a:t>
            </a:r>
          </a:p>
          <a:p>
            <a:pPr lvl="1"/>
            <a:r>
              <a:rPr lang="en-US" dirty="0"/>
              <a:t>A couple days later, I was at chumps working a dinner shift and I had a voicemail from Mr. Potter. It was very vague and he said to call him back when I had a chance. </a:t>
            </a:r>
          </a:p>
          <a:p>
            <a:pPr lvl="1"/>
            <a:r>
              <a:rPr lang="en-US" dirty="0"/>
              <a:t>I stepped outside where everyone smokes and called him back. He told me I had the job and I started to cry. </a:t>
            </a:r>
          </a:p>
          <a:p>
            <a:pPr lvl="1"/>
            <a:r>
              <a:rPr lang="en-US" dirty="0"/>
              <a:t>I learned that even though I went through all of that “training” and practice with urban teaching and DPS, I had to do what was best for me and put myself before the school. </a:t>
            </a:r>
          </a:p>
          <a:p>
            <a:pPr lvl="1"/>
            <a:r>
              <a:rPr lang="en-US" dirty="0"/>
              <a:t>Making the switch was scary at the time, but now its nice to go to work and not be afraid. </a:t>
            </a:r>
          </a:p>
        </p:txBody>
      </p:sp>
    </p:spTree>
    <p:extLst>
      <p:ext uri="{BB962C8B-B14F-4D97-AF65-F5344CB8AC3E}">
        <p14:creationId xmlns:p14="http://schemas.microsoft.com/office/powerpoint/2010/main" val="3239208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912" y="329376"/>
            <a:ext cx="10178322" cy="810311"/>
          </a:xfrm>
        </p:spPr>
        <p:txBody>
          <a:bodyPr/>
          <a:lstStyle/>
          <a:p>
            <a:r>
              <a:rPr lang="en-US" dirty="0"/>
              <a:t>hooks</a:t>
            </a:r>
          </a:p>
        </p:txBody>
      </p:sp>
      <p:sp>
        <p:nvSpPr>
          <p:cNvPr id="3" name="Content Placeholder 2"/>
          <p:cNvSpPr>
            <a:spLocks noGrp="1"/>
          </p:cNvSpPr>
          <p:nvPr>
            <p:ph idx="1"/>
          </p:nvPr>
        </p:nvSpPr>
        <p:spPr>
          <a:xfrm>
            <a:off x="1158912" y="1298713"/>
            <a:ext cx="6156289" cy="5181600"/>
          </a:xfrm>
        </p:spPr>
        <p:txBody>
          <a:bodyPr>
            <a:normAutofit fontScale="85000" lnSpcReduction="20000"/>
          </a:bodyPr>
          <a:lstStyle/>
          <a:p>
            <a:r>
              <a:rPr lang="en-US" sz="3200" dirty="0"/>
              <a:t>Have you ever felt as if you do not belong? </a:t>
            </a:r>
            <a:r>
              <a:rPr lang="en-US" sz="3200" dirty="0">
                <a:highlight>
                  <a:srgbClr val="FFFF00"/>
                </a:highlight>
              </a:rPr>
              <a:t>People rely on their friends and family to comfort them and help them get through everyday life.  We find people who have similar aspirations and interests so we feel a sense of belonging. Without our friends, life can be difficult and lonely. For the work environment, it is also difficult because this is where people spend 8+ hours of their day. </a:t>
            </a:r>
            <a:r>
              <a:rPr lang="en-US" sz="3200" dirty="0"/>
              <a:t>Depending on the person, a sense of belonging is a major aspect to consider when looking for a job…</a:t>
            </a:r>
          </a:p>
        </p:txBody>
      </p:sp>
      <p:cxnSp>
        <p:nvCxnSpPr>
          <p:cNvPr id="5" name="Straight Connector 4"/>
          <p:cNvCxnSpPr/>
          <p:nvPr/>
        </p:nvCxnSpPr>
        <p:spPr>
          <a:xfrm>
            <a:off x="1431235" y="1298713"/>
            <a:ext cx="0" cy="795130"/>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cxnSpLocks/>
          </p:cNvCxnSpPr>
          <p:nvPr/>
        </p:nvCxnSpPr>
        <p:spPr>
          <a:xfrm flipH="1">
            <a:off x="1431235" y="1298713"/>
            <a:ext cx="504907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 name="Straight Connector 7"/>
          <p:cNvCxnSpPr>
            <a:cxnSpLocks/>
          </p:cNvCxnSpPr>
          <p:nvPr/>
        </p:nvCxnSpPr>
        <p:spPr>
          <a:xfrm>
            <a:off x="6480313" y="1298713"/>
            <a:ext cx="0" cy="384313"/>
          </a:xfrm>
          <a:prstGeom prst="line">
            <a:avLst/>
          </a:prstGeom>
          <a:ln w="12700"/>
        </p:spPr>
        <p:style>
          <a:lnRef idx="1">
            <a:schemeClr val="dk1"/>
          </a:lnRef>
          <a:fillRef idx="0">
            <a:schemeClr val="dk1"/>
          </a:fillRef>
          <a:effectRef idx="0">
            <a:schemeClr val="dk1"/>
          </a:effectRef>
          <a:fontRef idx="minor">
            <a:schemeClr val="tx1"/>
          </a:fontRef>
        </p:style>
      </p:cxnSp>
      <p:cxnSp>
        <p:nvCxnSpPr>
          <p:cNvPr id="10" name="Straight Connector 9"/>
          <p:cNvCxnSpPr>
            <a:cxnSpLocks/>
          </p:cNvCxnSpPr>
          <p:nvPr/>
        </p:nvCxnSpPr>
        <p:spPr>
          <a:xfrm>
            <a:off x="1411357" y="2093843"/>
            <a:ext cx="111980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p:cNvCxnSpPr>
            <a:cxnSpLocks/>
          </p:cNvCxnSpPr>
          <p:nvPr/>
        </p:nvCxnSpPr>
        <p:spPr>
          <a:xfrm flipH="1">
            <a:off x="2557670" y="1683026"/>
            <a:ext cx="392264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Straight Connector 13"/>
          <p:cNvCxnSpPr>
            <a:cxnSpLocks/>
          </p:cNvCxnSpPr>
          <p:nvPr/>
        </p:nvCxnSpPr>
        <p:spPr>
          <a:xfrm>
            <a:off x="2557670" y="1696278"/>
            <a:ext cx="0" cy="397565"/>
          </a:xfrm>
          <a:prstGeom prst="line">
            <a:avLst/>
          </a:prstGeom>
          <a:ln w="12700"/>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315201" y="806452"/>
            <a:ext cx="2040834" cy="369332"/>
          </a:xfrm>
          <a:prstGeom prst="rect">
            <a:avLst/>
          </a:prstGeom>
          <a:noFill/>
          <a:ln>
            <a:solidFill>
              <a:schemeClr val="tx1"/>
            </a:solidFill>
          </a:ln>
        </p:spPr>
        <p:txBody>
          <a:bodyPr wrap="square" rtlCol="0">
            <a:spAutoFit/>
          </a:bodyPr>
          <a:lstStyle/>
          <a:p>
            <a:r>
              <a:rPr lang="en-US" dirty="0"/>
              <a:t>Rhetorical question </a:t>
            </a:r>
          </a:p>
        </p:txBody>
      </p:sp>
      <p:cxnSp>
        <p:nvCxnSpPr>
          <p:cNvPr id="17" name="Straight Connector 16"/>
          <p:cNvCxnSpPr>
            <a:cxnSpLocks/>
            <a:stCxn id="16" idx="1"/>
          </p:cNvCxnSpPr>
          <p:nvPr/>
        </p:nvCxnSpPr>
        <p:spPr>
          <a:xfrm flipH="1">
            <a:off x="6480313" y="991118"/>
            <a:ext cx="834888" cy="413612"/>
          </a:xfrm>
          <a:prstGeom prst="line">
            <a:avLst/>
          </a:prstGeom>
          <a:ln w="12700"/>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8203095" y="3108498"/>
            <a:ext cx="2524537" cy="369332"/>
          </a:xfrm>
          <a:prstGeom prst="rect">
            <a:avLst/>
          </a:prstGeom>
          <a:noFill/>
          <a:ln>
            <a:solidFill>
              <a:schemeClr val="tx1"/>
            </a:solidFill>
          </a:ln>
        </p:spPr>
        <p:txBody>
          <a:bodyPr wrap="square" rtlCol="0">
            <a:spAutoFit/>
          </a:bodyPr>
          <a:lstStyle/>
          <a:p>
            <a:r>
              <a:rPr lang="en-US" dirty="0"/>
              <a:t>Background information</a:t>
            </a:r>
          </a:p>
        </p:txBody>
      </p:sp>
      <p:sp>
        <p:nvSpPr>
          <p:cNvPr id="21" name="Right Brace 20"/>
          <p:cNvSpPr/>
          <p:nvPr/>
        </p:nvSpPr>
        <p:spPr>
          <a:xfrm>
            <a:off x="7474226" y="1616763"/>
            <a:ext cx="569844" cy="335280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TextBox 21"/>
          <p:cNvSpPr txBox="1"/>
          <p:nvPr/>
        </p:nvSpPr>
        <p:spPr>
          <a:xfrm>
            <a:off x="8444946" y="4909426"/>
            <a:ext cx="2040834" cy="1200329"/>
          </a:xfrm>
          <a:prstGeom prst="rect">
            <a:avLst/>
          </a:prstGeom>
          <a:noFill/>
          <a:ln>
            <a:solidFill>
              <a:schemeClr val="tx1"/>
            </a:solidFill>
          </a:ln>
        </p:spPr>
        <p:txBody>
          <a:bodyPr wrap="square" rtlCol="0">
            <a:spAutoFit/>
          </a:bodyPr>
          <a:lstStyle/>
          <a:p>
            <a:r>
              <a:rPr lang="en-US" dirty="0"/>
              <a:t>Transitioning into the topic sentence and about me specifically…</a:t>
            </a:r>
          </a:p>
        </p:txBody>
      </p:sp>
      <p:sp>
        <p:nvSpPr>
          <p:cNvPr id="25" name="Rectangle 24"/>
          <p:cNvSpPr/>
          <p:nvPr/>
        </p:nvSpPr>
        <p:spPr>
          <a:xfrm>
            <a:off x="1431235" y="5062330"/>
            <a:ext cx="5632176" cy="12589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cxnSpLocks/>
            <a:stCxn id="22" idx="1"/>
            <a:endCxn id="25" idx="3"/>
          </p:cNvCxnSpPr>
          <p:nvPr/>
        </p:nvCxnSpPr>
        <p:spPr>
          <a:xfrm flipH="1">
            <a:off x="7063411" y="5509591"/>
            <a:ext cx="1381535" cy="182218"/>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7694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69338"/>
          </a:xfrm>
        </p:spPr>
        <p:txBody>
          <a:bodyPr/>
          <a:lstStyle/>
          <a:p>
            <a:r>
              <a:rPr lang="en-US" dirty="0"/>
              <a:t>Narratives</a:t>
            </a:r>
          </a:p>
        </p:txBody>
      </p:sp>
      <p:sp>
        <p:nvSpPr>
          <p:cNvPr id="3" name="Content Placeholder 2"/>
          <p:cNvSpPr>
            <a:spLocks noGrp="1"/>
          </p:cNvSpPr>
          <p:nvPr>
            <p:ph idx="1"/>
          </p:nvPr>
        </p:nvSpPr>
        <p:spPr>
          <a:xfrm>
            <a:off x="834887" y="1166189"/>
            <a:ext cx="5923721" cy="5526157"/>
          </a:xfrm>
        </p:spPr>
        <p:txBody>
          <a:bodyPr>
            <a:normAutofit lnSpcReduction="10000"/>
          </a:bodyPr>
          <a:lstStyle/>
          <a:p>
            <a:r>
              <a:rPr lang="en-US" sz="2400" dirty="0"/>
              <a:t>A narrative is very similar to reading a short story. Things you need to include:</a:t>
            </a:r>
          </a:p>
          <a:p>
            <a:pPr lvl="1"/>
            <a:r>
              <a:rPr lang="en-US" sz="2000" dirty="0"/>
              <a:t>Exposition (introduction)</a:t>
            </a:r>
          </a:p>
          <a:p>
            <a:pPr lvl="1"/>
            <a:r>
              <a:rPr lang="en-US" sz="2000" dirty="0"/>
              <a:t>Rising Action</a:t>
            </a:r>
          </a:p>
          <a:p>
            <a:pPr lvl="1"/>
            <a:r>
              <a:rPr lang="en-US" sz="2000" dirty="0"/>
              <a:t>Climax</a:t>
            </a:r>
          </a:p>
          <a:p>
            <a:pPr lvl="1"/>
            <a:r>
              <a:rPr lang="en-US" sz="2000" dirty="0"/>
              <a:t>Falling Action</a:t>
            </a:r>
          </a:p>
          <a:p>
            <a:pPr lvl="1"/>
            <a:r>
              <a:rPr lang="en-US" sz="2000" dirty="0"/>
              <a:t>Resolution</a:t>
            </a:r>
            <a:endParaRPr lang="en-US" sz="2800" dirty="0"/>
          </a:p>
          <a:p>
            <a:r>
              <a:rPr lang="en-US" sz="2800" dirty="0"/>
              <a:t>What is a hook?</a:t>
            </a:r>
          </a:p>
          <a:p>
            <a:pPr lvl="1"/>
            <a:r>
              <a:rPr lang="en-US" sz="2600" dirty="0"/>
              <a:t>The very first sentence of the paper</a:t>
            </a:r>
          </a:p>
          <a:p>
            <a:pPr lvl="1"/>
            <a:r>
              <a:rPr lang="en-US" sz="2600" dirty="0"/>
              <a:t>GRABS THE READERS ATTENTION</a:t>
            </a:r>
          </a:p>
          <a:p>
            <a:pPr lvl="1"/>
            <a:r>
              <a:rPr lang="en-US" sz="2600" dirty="0"/>
              <a:t>Not in just narratives, meant for all types of writing</a:t>
            </a:r>
            <a:endParaRPr lang="en-US" dirty="0"/>
          </a:p>
        </p:txBody>
      </p:sp>
      <p:sp>
        <p:nvSpPr>
          <p:cNvPr id="4" name="TextBox 3"/>
          <p:cNvSpPr txBox="1"/>
          <p:nvPr/>
        </p:nvSpPr>
        <p:spPr>
          <a:xfrm>
            <a:off x="6983895" y="1669773"/>
            <a:ext cx="4664766" cy="34163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u="sng"/>
              <a:t>Examples:</a:t>
            </a:r>
          </a:p>
          <a:p>
            <a:pPr marL="457200" indent="-457200">
              <a:buFont typeface="+mj-lt"/>
              <a:buAutoNum type="arabicPeriod"/>
            </a:pPr>
            <a:r>
              <a:rPr lang="en-US"/>
              <a:t>“Sometimes it takes more than just a bump in the road for someone to realize they can not go against nature on their own.”</a:t>
            </a:r>
          </a:p>
          <a:p>
            <a:pPr marL="457200" indent="-457200">
              <a:buFont typeface="+mj-lt"/>
              <a:buAutoNum type="arabicPeriod"/>
            </a:pPr>
            <a:r>
              <a:rPr lang="en-US"/>
              <a:t>“On the Yukon Trail in Alaska, a man has not yet realized that his time is dwindling.”</a:t>
            </a:r>
          </a:p>
          <a:p>
            <a:pPr marL="457200" indent="-457200">
              <a:buFont typeface="+mj-lt"/>
              <a:buAutoNum type="arabicPeriod"/>
            </a:pPr>
            <a:r>
              <a:rPr lang="en-US"/>
              <a:t>“Free at last… thank God Almighty we are free at last,” Dr. Martin Luther King shouted with power.</a:t>
            </a:r>
          </a:p>
          <a:p>
            <a:pPr marL="457200" indent="-457200">
              <a:buFont typeface="+mj-lt"/>
              <a:buAutoNum type="arabicPeriod"/>
            </a:pPr>
            <a:r>
              <a:rPr lang="en-US"/>
              <a:t>If I could redo one choice in my life, I would choose not to ride my cousin’s motorcycle…</a:t>
            </a:r>
            <a:endParaRPr lang="en-US" dirty="0"/>
          </a:p>
        </p:txBody>
      </p:sp>
    </p:spTree>
    <p:extLst>
      <p:ext uri="{BB962C8B-B14F-4D97-AF65-F5344CB8AC3E}">
        <p14:creationId xmlns:p14="http://schemas.microsoft.com/office/powerpoint/2010/main" val="294048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42832"/>
          </a:xfrm>
        </p:spPr>
        <p:txBody>
          <a:bodyPr/>
          <a:lstStyle/>
          <a:p>
            <a:r>
              <a:rPr lang="en-US" dirty="0"/>
              <a:t>Hooks cont.</a:t>
            </a:r>
          </a:p>
        </p:txBody>
      </p:sp>
      <p:sp>
        <p:nvSpPr>
          <p:cNvPr id="3" name="Content Placeholder 2"/>
          <p:cNvSpPr>
            <a:spLocks noGrp="1"/>
          </p:cNvSpPr>
          <p:nvPr>
            <p:ph idx="1"/>
          </p:nvPr>
        </p:nvSpPr>
        <p:spPr>
          <a:xfrm>
            <a:off x="1139687" y="1325217"/>
            <a:ext cx="10455965" cy="5168348"/>
          </a:xfrm>
        </p:spPr>
        <p:txBody>
          <a:bodyPr>
            <a:normAutofit/>
          </a:bodyPr>
          <a:lstStyle/>
          <a:p>
            <a:r>
              <a:rPr lang="en-US" sz="2400" u="sng" dirty="0"/>
              <a:t>Dictionary.com defines happiness as being joyful, content, and genuinely enjoying something</a:t>
            </a:r>
            <a:r>
              <a:rPr lang="en-US" sz="2400" u="sng" dirty="0">
                <a:highlight>
                  <a:srgbClr val="FFFF00"/>
                </a:highlight>
              </a:rPr>
              <a:t>. </a:t>
            </a:r>
            <a:r>
              <a:rPr lang="en-US" sz="2400" dirty="0">
                <a:highlight>
                  <a:srgbClr val="FFFF00"/>
                </a:highlight>
              </a:rPr>
              <a:t>For some people, happiness is their priority with the majority of the decisions that they make. One of those major decisions is work. When I first got my job at Belmont, I was the dictionary.com definition of happy. I was excited to have a job and thriving after college. </a:t>
            </a:r>
            <a:r>
              <a:rPr lang="en-US" sz="2400" dirty="0"/>
              <a:t>As the months went on, I started to find myself going to work for the money, rather than going and enjoying my career…</a:t>
            </a:r>
          </a:p>
          <a:p>
            <a:r>
              <a:rPr lang="en-US" sz="2400" u="sng" dirty="0"/>
              <a:t>“Happiness is not a goal… it’s a by-product of a life well lived.” </a:t>
            </a:r>
            <a:r>
              <a:rPr lang="en-US" sz="2400" dirty="0">
                <a:highlight>
                  <a:srgbClr val="FFFF00"/>
                </a:highlight>
              </a:rPr>
              <a:t>This famous quote by Eleanor Roosevelt defines happiness as a state of being from experiences, rather than something that just happens. Everybody is just living life, trying to be happy with what they do. </a:t>
            </a:r>
            <a:r>
              <a:rPr lang="en-US" sz="2400" dirty="0"/>
              <a:t>At Belmont, I was working on my happiness through my new career. I started off working on a life well lived and a happy career, but slowly my experiences in this life were turning from happiness to a daily struggle…</a:t>
            </a:r>
          </a:p>
        </p:txBody>
      </p:sp>
    </p:spTree>
    <p:extLst>
      <p:ext uri="{BB962C8B-B14F-4D97-AF65-F5344CB8AC3E}">
        <p14:creationId xmlns:p14="http://schemas.microsoft.com/office/powerpoint/2010/main" val="2747395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22345"/>
          </a:xfrm>
        </p:spPr>
        <p:txBody>
          <a:bodyPr/>
          <a:lstStyle/>
          <a:p>
            <a:r>
              <a:rPr lang="en-US" dirty="0"/>
              <a:t>Hooks cont.</a:t>
            </a:r>
          </a:p>
        </p:txBody>
      </p:sp>
      <p:sp>
        <p:nvSpPr>
          <p:cNvPr id="3" name="Content Placeholder 2"/>
          <p:cNvSpPr>
            <a:spLocks noGrp="1"/>
          </p:cNvSpPr>
          <p:nvPr>
            <p:ph idx="1"/>
          </p:nvPr>
        </p:nvSpPr>
        <p:spPr>
          <a:xfrm>
            <a:off x="1251678" y="1205948"/>
            <a:ext cx="10178322" cy="5009321"/>
          </a:xfrm>
        </p:spPr>
        <p:txBody>
          <a:bodyPr/>
          <a:lstStyle/>
          <a:p>
            <a:r>
              <a:rPr lang="en-US" sz="2800" u="sng" dirty="0"/>
              <a:t>According </a:t>
            </a:r>
            <a:r>
              <a:rPr lang="en-US" sz="2800" i="1" u="sng" dirty="0"/>
              <a:t>to The Washington Post</a:t>
            </a:r>
            <a:r>
              <a:rPr lang="en-US" sz="2800" u="sng" dirty="0"/>
              <a:t>, only 13% of Americans actually enjoy going to work everyday. </a:t>
            </a:r>
            <a:r>
              <a:rPr lang="en-US" sz="2800" dirty="0">
                <a:highlight>
                  <a:srgbClr val="FFFF00"/>
                </a:highlight>
              </a:rPr>
              <a:t>People have to put money, their livelihood and family over their happiness. As a Belmont teacher, I started off ambitious and excited that I was able to land a job in my field. </a:t>
            </a:r>
            <a:r>
              <a:rPr lang="en-US" sz="2800" dirty="0"/>
              <a:t>I had previously visited Belmont as a UD student, and I felt it was “fate” for me to work here full-time. After working and getting comfortable at Belmont, I started to find myself becoming apart of that 87%...</a:t>
            </a:r>
          </a:p>
          <a:p>
            <a:r>
              <a:rPr lang="en-US" sz="2800" dirty="0"/>
              <a:t>All leading up to the next paragraph…</a:t>
            </a:r>
          </a:p>
          <a:p>
            <a:endParaRPr lang="en-US" dirty="0"/>
          </a:p>
        </p:txBody>
      </p:sp>
    </p:spTree>
    <p:extLst>
      <p:ext uri="{BB962C8B-B14F-4D97-AF65-F5344CB8AC3E}">
        <p14:creationId xmlns:p14="http://schemas.microsoft.com/office/powerpoint/2010/main" val="342337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69337"/>
          </a:xfrm>
        </p:spPr>
        <p:txBody>
          <a:bodyPr/>
          <a:lstStyle/>
          <a:p>
            <a:r>
              <a:rPr lang="en-US" dirty="0"/>
              <a:t>Different types of hooks</a:t>
            </a:r>
          </a:p>
        </p:txBody>
      </p:sp>
      <p:sp>
        <p:nvSpPr>
          <p:cNvPr id="3" name="Content Placeholder 2"/>
          <p:cNvSpPr>
            <a:spLocks noGrp="1"/>
          </p:cNvSpPr>
          <p:nvPr>
            <p:ph idx="1"/>
          </p:nvPr>
        </p:nvSpPr>
        <p:spPr>
          <a:xfrm>
            <a:off x="993913" y="1351722"/>
            <a:ext cx="10694503" cy="5340626"/>
          </a:xfrm>
        </p:spPr>
        <p:txBody>
          <a:bodyPr/>
          <a:lstStyle/>
          <a:p>
            <a:pPr marL="457200" indent="-457200">
              <a:buFont typeface="+mj-lt"/>
              <a:buAutoNum type="arabicPeriod"/>
            </a:pPr>
            <a:r>
              <a:rPr lang="en-US" u="sng" dirty="0"/>
              <a:t>Definition Expanded</a:t>
            </a:r>
            <a:r>
              <a:rPr lang="en-US" dirty="0"/>
              <a:t>: providing a definition of a term then going deeper to explain that term</a:t>
            </a:r>
          </a:p>
          <a:p>
            <a:pPr marL="914400" lvl="1" indent="-457200">
              <a:buFont typeface="+mj-lt"/>
              <a:buAutoNum type="alphaLcParenR"/>
            </a:pPr>
            <a:r>
              <a:rPr lang="en-US" dirty="0"/>
              <a:t>Example- Success: the attainment or triumph of an aimed goal (Merriam-Webster). What does that truly mean? … </a:t>
            </a:r>
          </a:p>
          <a:p>
            <a:pPr marL="457200" indent="-457200">
              <a:buFont typeface="+mj-lt"/>
              <a:buAutoNum type="arabicPeriod"/>
            </a:pPr>
            <a:r>
              <a:rPr lang="en-US" u="sng" dirty="0"/>
              <a:t>Quote It</a:t>
            </a:r>
            <a:r>
              <a:rPr lang="en-US" dirty="0"/>
              <a:t>: using a famous/ inspiring quote that relates to your overall story/ position </a:t>
            </a:r>
          </a:p>
          <a:p>
            <a:pPr marL="914400" lvl="1" indent="-457200">
              <a:buFont typeface="+mj-lt"/>
              <a:buAutoNum type="alphaLcParenR"/>
            </a:pPr>
            <a:r>
              <a:rPr lang="en-US" dirty="0"/>
              <a:t>“We accept the love we think we deserve,” may be one of the most famous literary quotes from this decade. Whether you have read the book or seen the movie, this will go on forever… </a:t>
            </a:r>
          </a:p>
          <a:p>
            <a:pPr marL="914400" lvl="1" indent="-457200">
              <a:buFont typeface="+mj-lt"/>
              <a:buAutoNum type="alphaLcParenR"/>
            </a:pPr>
            <a:r>
              <a:rPr lang="en-US" dirty="0"/>
              <a:t>The famous Harry Potter line “It is our choices, Harry, that show us who we truly are, far more than our abilities,” relates to more than just the world of wizardry. ..</a:t>
            </a:r>
          </a:p>
          <a:p>
            <a:pPr marL="457200" indent="-457200">
              <a:buFont typeface="+mj-lt"/>
              <a:buAutoNum type="arabicPeriod"/>
            </a:pPr>
            <a:r>
              <a:rPr lang="en-US" u="sng" dirty="0"/>
              <a:t>Rhetorical Question</a:t>
            </a:r>
            <a:r>
              <a:rPr lang="en-US" dirty="0"/>
              <a:t>: opening the paper with a question, knowing the reader cannot answer it and leading it into the overall message for the paper</a:t>
            </a:r>
          </a:p>
          <a:p>
            <a:pPr marL="914400" lvl="1" indent="-457200">
              <a:buFont typeface="+mj-lt"/>
              <a:buAutoNum type="alphaLcParenR"/>
            </a:pPr>
            <a:r>
              <a:rPr lang="en-US" dirty="0"/>
              <a:t>Why does pain exist? It would be so much easier to go through life felling absolute bliss and happiness, but that is never the case…</a:t>
            </a:r>
          </a:p>
          <a:p>
            <a:pPr marL="914400" lvl="1" indent="-457200">
              <a:buFont typeface="+mj-lt"/>
              <a:buAutoNum type="alphaLcParenR"/>
            </a:pPr>
            <a:r>
              <a:rPr lang="en-US" dirty="0"/>
              <a:t>How many people does it take to change a light bulb? Trick question- it should not take a single person if you never use that light bulb. Studies are showing…</a:t>
            </a:r>
          </a:p>
          <a:p>
            <a:pPr marL="457200" lvl="1" indent="0">
              <a:buNone/>
            </a:pPr>
            <a:endParaRPr lang="en-US" dirty="0"/>
          </a:p>
        </p:txBody>
      </p:sp>
    </p:spTree>
    <p:extLst>
      <p:ext uri="{BB962C8B-B14F-4D97-AF65-F5344CB8AC3E}">
        <p14:creationId xmlns:p14="http://schemas.microsoft.com/office/powerpoint/2010/main" val="72748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0067"/>
          </a:xfrm>
        </p:spPr>
        <p:txBody>
          <a:bodyPr/>
          <a:lstStyle/>
          <a:p>
            <a:r>
              <a:rPr lang="en-US" dirty="0"/>
              <a:t>Different types cont.</a:t>
            </a:r>
          </a:p>
        </p:txBody>
      </p:sp>
      <p:sp>
        <p:nvSpPr>
          <p:cNvPr id="3" name="Content Placeholder 2"/>
          <p:cNvSpPr>
            <a:spLocks noGrp="1"/>
          </p:cNvSpPr>
          <p:nvPr>
            <p:ph idx="1"/>
          </p:nvPr>
        </p:nvSpPr>
        <p:spPr>
          <a:xfrm>
            <a:off x="1060173" y="1232452"/>
            <a:ext cx="10601739" cy="5314121"/>
          </a:xfrm>
        </p:spPr>
        <p:txBody>
          <a:bodyPr>
            <a:normAutofit/>
          </a:bodyPr>
          <a:lstStyle/>
          <a:p>
            <a:pPr marL="457200" indent="-457200">
              <a:buAutoNum type="arabicPeriod" startAt="4"/>
            </a:pPr>
            <a:r>
              <a:rPr lang="en-US" sz="2400" u="sng" dirty="0"/>
              <a:t>Shock Factor</a:t>
            </a:r>
            <a:r>
              <a:rPr lang="en-US" sz="2400" dirty="0"/>
              <a:t>: providing a surprising quote that relates to what will be discussed later in the paper</a:t>
            </a:r>
          </a:p>
          <a:p>
            <a:pPr marL="800100" lvl="1" indent="-342900">
              <a:buAutoNum type="alphaLcParenR"/>
            </a:pPr>
            <a:r>
              <a:rPr lang="en-US" sz="2000" dirty="0"/>
              <a:t>Nearly 700,00 Americans have lived to be over 100. </a:t>
            </a:r>
          </a:p>
          <a:p>
            <a:pPr marL="800100" lvl="1" indent="-342900">
              <a:buAutoNum type="alphaLcParenR"/>
            </a:pPr>
            <a:r>
              <a:rPr lang="en-US" sz="2000" dirty="0"/>
              <a:t>Usually when someone thinks of a mammal, they think of an animal with some type of hear- but not when it comes to dolphins. Yes, dolphins are considered to be mammals but they only have hair for the first two weeks of their lives.  After that hair falls off, they no longer grow any hair on their entire body.</a:t>
            </a:r>
          </a:p>
          <a:p>
            <a:pPr marL="342900" indent="-342900">
              <a:buAutoNum type="arabicPeriod" startAt="4"/>
            </a:pPr>
            <a:r>
              <a:rPr lang="en-US" sz="2400" u="sng" dirty="0"/>
              <a:t>Anecdote</a:t>
            </a:r>
            <a:r>
              <a:rPr lang="en-US" sz="2400" dirty="0"/>
              <a:t>: providing a little story at the beginning</a:t>
            </a:r>
          </a:p>
          <a:p>
            <a:pPr marL="800100" lvl="1" indent="-342900">
              <a:buAutoNum type="alphaLcParenR"/>
            </a:pPr>
            <a:r>
              <a:rPr lang="en-US" sz="2000" dirty="0"/>
              <a:t>If I could redo one choice in my life, I would choose not to ride my cousin’s motorcycle. Growing up, I wanted to be just like my cousin Chip. Even when he got a dirt bike and broke his leg, I wanted to have a cast just like his…</a:t>
            </a:r>
          </a:p>
        </p:txBody>
      </p:sp>
    </p:spTree>
    <p:extLst>
      <p:ext uri="{BB962C8B-B14F-4D97-AF65-F5344CB8AC3E}">
        <p14:creationId xmlns:p14="http://schemas.microsoft.com/office/powerpoint/2010/main" val="420744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62102"/>
          </a:xfrm>
        </p:spPr>
        <p:txBody>
          <a:bodyPr/>
          <a:lstStyle/>
          <a:p>
            <a:r>
              <a:rPr lang="en-US" dirty="0"/>
              <a:t>Background information</a:t>
            </a:r>
          </a:p>
        </p:txBody>
      </p:sp>
      <p:sp>
        <p:nvSpPr>
          <p:cNvPr id="3" name="Content Placeholder 2"/>
          <p:cNvSpPr>
            <a:spLocks noGrp="1"/>
          </p:cNvSpPr>
          <p:nvPr>
            <p:ph idx="1"/>
          </p:nvPr>
        </p:nvSpPr>
        <p:spPr>
          <a:xfrm>
            <a:off x="980661" y="1245704"/>
            <a:ext cx="10774017" cy="5287618"/>
          </a:xfrm>
        </p:spPr>
        <p:txBody>
          <a:bodyPr>
            <a:normAutofit fontScale="92500"/>
          </a:bodyPr>
          <a:lstStyle/>
          <a:p>
            <a:r>
              <a:rPr lang="en-US" sz="2400" dirty="0"/>
              <a:t>After the hook, </a:t>
            </a:r>
            <a:r>
              <a:rPr lang="en-US" sz="2400" b="1" dirty="0"/>
              <a:t>include important information about the topic that the reader may need to know.</a:t>
            </a:r>
          </a:p>
          <a:p>
            <a:r>
              <a:rPr lang="en-US" sz="2400" dirty="0"/>
              <a:t>Things to possibly include:</a:t>
            </a:r>
          </a:p>
          <a:p>
            <a:pPr lvl="1"/>
            <a:r>
              <a:rPr lang="en-US" sz="2000" dirty="0"/>
              <a:t>Expansion and explanation of the setting</a:t>
            </a:r>
          </a:p>
          <a:p>
            <a:pPr lvl="2"/>
            <a:r>
              <a:rPr lang="en-US" sz="1800" u="sng" dirty="0"/>
              <a:t>Example: </a:t>
            </a:r>
            <a:r>
              <a:rPr lang="en-US" sz="1800" dirty="0"/>
              <a:t>This story takes place on the Yukon Trail in Alaska.  A man decides that he is going to separate himself from “the boys”, to go and get more wood for their fire back at their camp. Before he leaves, an old man told him that if he went alone he would not survive the deadly cold weather. Keep in mind it is -50° outside with no sun, and lots of wind which actually makes it about -75°.</a:t>
            </a:r>
          </a:p>
          <a:p>
            <a:pPr lvl="1"/>
            <a:r>
              <a:rPr lang="en-US" sz="2000" dirty="0"/>
              <a:t>Quick overview/ summary</a:t>
            </a:r>
          </a:p>
          <a:p>
            <a:pPr lvl="1"/>
            <a:r>
              <a:rPr lang="en-US" sz="2000" dirty="0"/>
              <a:t>Interesting facts</a:t>
            </a:r>
          </a:p>
          <a:p>
            <a:pPr lvl="1"/>
            <a:r>
              <a:rPr lang="en-US" sz="2000" dirty="0"/>
              <a:t>Explain why the topic is an issue or problem</a:t>
            </a:r>
          </a:p>
          <a:p>
            <a:pPr lvl="2"/>
            <a:r>
              <a:rPr lang="en-US" sz="1800" u="sng" dirty="0"/>
              <a:t>Example</a:t>
            </a:r>
            <a:r>
              <a:rPr lang="en-US" sz="1800" dirty="0"/>
              <a:t>: Nearly 700,00 Americans have lived to be over 100. We constantly hear how everything we do in life could kill us, but what about the things that keep us going? Drinking a gallon of water is an example…</a:t>
            </a:r>
          </a:p>
          <a:p>
            <a:r>
              <a:rPr lang="en-US" dirty="0"/>
              <a:t>After your background information comes the topic sentence… </a:t>
            </a:r>
          </a:p>
        </p:txBody>
      </p:sp>
    </p:spTree>
    <p:extLst>
      <p:ext uri="{BB962C8B-B14F-4D97-AF65-F5344CB8AC3E}">
        <p14:creationId xmlns:p14="http://schemas.microsoft.com/office/powerpoint/2010/main" val="248870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88606"/>
          </a:xfrm>
        </p:spPr>
        <p:txBody>
          <a:bodyPr/>
          <a:lstStyle/>
          <a:p>
            <a:r>
              <a:rPr lang="en-US" dirty="0"/>
              <a:t>Body Paragraph</a:t>
            </a:r>
          </a:p>
        </p:txBody>
      </p:sp>
      <p:sp>
        <p:nvSpPr>
          <p:cNvPr id="3" name="Content Placeholder 2"/>
          <p:cNvSpPr>
            <a:spLocks noGrp="1"/>
          </p:cNvSpPr>
          <p:nvPr>
            <p:ph idx="1"/>
          </p:nvPr>
        </p:nvSpPr>
        <p:spPr>
          <a:xfrm>
            <a:off x="954157" y="1192696"/>
            <a:ext cx="10614991" cy="5300869"/>
          </a:xfrm>
        </p:spPr>
        <p:txBody>
          <a:bodyPr>
            <a:normAutofit fontScale="92500" lnSpcReduction="10000"/>
          </a:bodyPr>
          <a:lstStyle/>
          <a:p>
            <a:r>
              <a:rPr lang="en-US" sz="2400" dirty="0"/>
              <a:t>Rising Action: build the picture for your story – build up for the climax!</a:t>
            </a:r>
          </a:p>
          <a:p>
            <a:pPr lvl="1"/>
            <a:r>
              <a:rPr lang="en-US" sz="2000" dirty="0"/>
              <a:t>Things to include: </a:t>
            </a:r>
          </a:p>
          <a:p>
            <a:pPr lvl="2"/>
            <a:r>
              <a:rPr lang="en-US" sz="1800" u="sng" dirty="0"/>
              <a:t>Setting/ place</a:t>
            </a:r>
            <a:r>
              <a:rPr lang="en-US" sz="1800" dirty="0"/>
              <a:t>: are you in the 5</a:t>
            </a:r>
            <a:r>
              <a:rPr lang="en-US" sz="1800" baseline="30000" dirty="0"/>
              <a:t>th</a:t>
            </a:r>
            <a:r>
              <a:rPr lang="en-US" sz="1800" dirty="0"/>
              <a:t> grade? Boy Scout camp? Is it winter? Your birthday?</a:t>
            </a:r>
          </a:p>
          <a:p>
            <a:pPr lvl="2"/>
            <a:r>
              <a:rPr lang="en-US" sz="1800" u="sng" dirty="0"/>
              <a:t>People</a:t>
            </a:r>
            <a:r>
              <a:rPr lang="en-US" sz="1800" dirty="0"/>
              <a:t>: who all is there on this day? What do we as the reader need to know about the person?</a:t>
            </a:r>
          </a:p>
          <a:p>
            <a:pPr lvl="2"/>
            <a:r>
              <a:rPr lang="en-US" sz="1800" u="sng" dirty="0"/>
              <a:t>Paint a picture</a:t>
            </a:r>
            <a:r>
              <a:rPr lang="en-US" sz="1800" dirty="0"/>
              <a:t>: using sensory imagery and figurative language to provide a picture for your readers</a:t>
            </a:r>
          </a:p>
          <a:p>
            <a:pPr lvl="2"/>
            <a:r>
              <a:rPr lang="en-US" sz="1800" u="sng" dirty="0"/>
              <a:t>DETAILS</a:t>
            </a:r>
            <a:r>
              <a:rPr lang="en-US" sz="1800" dirty="0"/>
              <a:t>: What lead up to this event? Were you hot? Cold? Thirsty? Excited?</a:t>
            </a:r>
          </a:p>
          <a:p>
            <a:pPr lvl="2"/>
            <a:r>
              <a:rPr lang="en-US" u="sng" dirty="0"/>
              <a:t>Dialogue</a:t>
            </a:r>
            <a:r>
              <a:rPr lang="en-US" dirty="0"/>
              <a:t>: words spoken between two (or more) people</a:t>
            </a:r>
          </a:p>
          <a:p>
            <a:pPr lvl="2"/>
            <a:r>
              <a:rPr lang="en-US" u="sng" dirty="0"/>
              <a:t>Blocking</a:t>
            </a:r>
            <a:r>
              <a:rPr lang="en-US" dirty="0"/>
              <a:t>: HOW the words are being said</a:t>
            </a:r>
          </a:p>
          <a:p>
            <a:pPr lvl="2"/>
            <a:r>
              <a:rPr lang="en-US" u="sng" dirty="0"/>
              <a:t>Interior Monologue</a:t>
            </a:r>
            <a:r>
              <a:rPr lang="en-US" dirty="0"/>
              <a:t>: the thoughts inside the writers mind</a:t>
            </a:r>
            <a:endParaRPr lang="en-US" sz="1400" dirty="0"/>
          </a:p>
          <a:p>
            <a:r>
              <a:rPr lang="en-US" u="sng" dirty="0"/>
              <a:t>Climax:</a:t>
            </a:r>
            <a:r>
              <a:rPr lang="en-US" dirty="0"/>
              <a:t> turning point of your story</a:t>
            </a:r>
          </a:p>
          <a:p>
            <a:pPr lvl="1"/>
            <a:r>
              <a:rPr lang="en-US" dirty="0"/>
              <a:t>PAINT A PICTURE: what happened that was so huge? </a:t>
            </a:r>
          </a:p>
          <a:p>
            <a:pPr lvl="2"/>
            <a:r>
              <a:rPr lang="en-US" dirty="0"/>
              <a:t>Why is this such a big deal?</a:t>
            </a:r>
          </a:p>
          <a:p>
            <a:r>
              <a:rPr lang="en-US" u="sng" dirty="0"/>
              <a:t>Falling Action/ Resolution</a:t>
            </a:r>
            <a:r>
              <a:rPr lang="en-US" dirty="0"/>
              <a:t>: what did you learn?	</a:t>
            </a:r>
          </a:p>
          <a:p>
            <a:pPr lvl="1"/>
            <a:r>
              <a:rPr lang="en-US" dirty="0"/>
              <a:t>How did this experience help you in the future?</a:t>
            </a:r>
          </a:p>
          <a:p>
            <a:pPr lvl="1"/>
            <a:r>
              <a:rPr lang="en-US" dirty="0"/>
              <a:t>What did you learn?</a:t>
            </a:r>
          </a:p>
          <a:p>
            <a:pPr marL="0" indent="0">
              <a:buNone/>
            </a:pPr>
            <a:endParaRPr lang="en-US" sz="2200" dirty="0"/>
          </a:p>
          <a:p>
            <a:pPr marL="914400" lvl="2" indent="0">
              <a:buNone/>
            </a:pPr>
            <a:endParaRPr lang="en-US" dirty="0"/>
          </a:p>
          <a:p>
            <a:pPr lvl="2"/>
            <a:endParaRPr lang="en-US" dirty="0"/>
          </a:p>
        </p:txBody>
      </p:sp>
    </p:spTree>
    <p:extLst>
      <p:ext uri="{BB962C8B-B14F-4D97-AF65-F5344CB8AC3E}">
        <p14:creationId xmlns:p14="http://schemas.microsoft.com/office/powerpoint/2010/main" val="235561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topics</a:t>
            </a:r>
          </a:p>
        </p:txBody>
      </p:sp>
      <p:sp>
        <p:nvSpPr>
          <p:cNvPr id="3" name="Content Placeholder 2"/>
          <p:cNvSpPr>
            <a:spLocks noGrp="1"/>
          </p:cNvSpPr>
          <p:nvPr>
            <p:ph idx="1"/>
          </p:nvPr>
        </p:nvSpPr>
        <p:spPr>
          <a:xfrm>
            <a:off x="954157" y="1232452"/>
            <a:ext cx="10681251" cy="5115339"/>
          </a:xfrm>
        </p:spPr>
        <p:txBody>
          <a:bodyPr>
            <a:normAutofit lnSpcReduction="10000"/>
          </a:bodyPr>
          <a:lstStyle/>
          <a:p>
            <a:pPr marL="342900" indent="-342900">
              <a:buFont typeface="+mj-lt"/>
              <a:buAutoNum type="arabicPeriod"/>
            </a:pPr>
            <a:r>
              <a:rPr lang="en-US" sz="2400" dirty="0"/>
              <a:t>Being Unprepared</a:t>
            </a:r>
          </a:p>
          <a:p>
            <a:pPr lvl="1"/>
            <a:r>
              <a:rPr lang="en-US" sz="2000" dirty="0"/>
              <a:t>You have been sick and trying to catch up on some homework. Through all the catching-up, you forgot to study for your Spanish test. </a:t>
            </a:r>
            <a:r>
              <a:rPr lang="es-ES" sz="2000" dirty="0"/>
              <a:t>No puedes escribir en español para el examen.  </a:t>
            </a:r>
            <a:r>
              <a:rPr lang="en-US" sz="2000" dirty="0"/>
              <a:t>What did you learn?</a:t>
            </a:r>
          </a:p>
          <a:p>
            <a:pPr marL="342900" indent="-342900">
              <a:buFont typeface="+mj-lt"/>
              <a:buAutoNum type="arabicPeriod"/>
            </a:pPr>
            <a:r>
              <a:rPr lang="en-US" sz="2400" dirty="0"/>
              <a:t>Childhood Event</a:t>
            </a:r>
          </a:p>
          <a:p>
            <a:pPr lvl="1"/>
            <a:r>
              <a:rPr lang="en-US" sz="2000" dirty="0"/>
              <a:t>It is now that time to ride the bus. You have never been on the school bus before, so instead of waiting for the driver to tell you it was okay to cross, you just bolt across the street. Embarrassing…</a:t>
            </a:r>
          </a:p>
          <a:p>
            <a:pPr lvl="1"/>
            <a:r>
              <a:rPr lang="en-US" sz="2000" dirty="0"/>
              <a:t>The first time you rode your bike without the training wheels</a:t>
            </a:r>
          </a:p>
          <a:p>
            <a:pPr marL="457200" indent="-457200">
              <a:buFont typeface="+mj-lt"/>
              <a:buAutoNum type="arabicPeriod"/>
            </a:pPr>
            <a:r>
              <a:rPr lang="en-US" sz="2400" dirty="0"/>
              <a:t>Achieving a goal</a:t>
            </a:r>
          </a:p>
          <a:p>
            <a:pPr lvl="1"/>
            <a:r>
              <a:rPr lang="en-US" sz="2000" dirty="0"/>
              <a:t>Practice after practice and you finally make it to the Regionals in track. That 400 meters becomes your best friend. You go to regionals, and make it to state.</a:t>
            </a:r>
          </a:p>
          <a:p>
            <a:pPr lvl="1"/>
            <a:r>
              <a:rPr lang="en-US" sz="2000" dirty="0"/>
              <a:t>After working so hard to check facts and find quotes, you earned your first A on a paper! </a:t>
            </a:r>
          </a:p>
          <a:p>
            <a:pPr lvl="1"/>
            <a:endParaRPr lang="en-US" dirty="0"/>
          </a:p>
        </p:txBody>
      </p:sp>
    </p:spTree>
    <p:extLst>
      <p:ext uri="{BB962C8B-B14F-4D97-AF65-F5344CB8AC3E}">
        <p14:creationId xmlns:p14="http://schemas.microsoft.com/office/powerpoint/2010/main" val="26144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22345"/>
          </a:xfrm>
        </p:spPr>
        <p:txBody>
          <a:bodyPr/>
          <a:lstStyle/>
          <a:p>
            <a:r>
              <a:rPr lang="en-US" dirty="0"/>
              <a:t>Possible topics cont.</a:t>
            </a:r>
          </a:p>
        </p:txBody>
      </p:sp>
      <p:sp>
        <p:nvSpPr>
          <p:cNvPr id="3" name="Content Placeholder 2"/>
          <p:cNvSpPr>
            <a:spLocks noGrp="1"/>
          </p:cNvSpPr>
          <p:nvPr>
            <p:ph idx="1"/>
          </p:nvPr>
        </p:nvSpPr>
        <p:spPr>
          <a:xfrm>
            <a:off x="1086677" y="1404730"/>
            <a:ext cx="10561983" cy="5009321"/>
          </a:xfrm>
        </p:spPr>
        <p:txBody>
          <a:bodyPr/>
          <a:lstStyle/>
          <a:p>
            <a:pPr marL="0" indent="0">
              <a:buNone/>
            </a:pPr>
            <a:r>
              <a:rPr lang="en-US" dirty="0"/>
              <a:t>4. Changing places/ new experience</a:t>
            </a:r>
          </a:p>
          <a:p>
            <a:pPr lvl="1"/>
            <a:r>
              <a:rPr lang="en-US" dirty="0"/>
              <a:t>After spending 8 years in school and now you are in high school! That transition to the rigor and expectations of being in school.</a:t>
            </a:r>
          </a:p>
          <a:p>
            <a:pPr lvl="1"/>
            <a:r>
              <a:rPr lang="en-US" dirty="0"/>
              <a:t>Maybe moving to a new house? New school? New state?</a:t>
            </a:r>
          </a:p>
          <a:p>
            <a:pPr lvl="1"/>
            <a:r>
              <a:rPr lang="en-US" dirty="0"/>
              <a:t>All of your friends are going out for the track team so you say why not? After joining the team, you realize that it is your favorite sport and you join cross country for the next school year.</a:t>
            </a:r>
          </a:p>
          <a:p>
            <a:pPr lvl="1"/>
            <a:r>
              <a:rPr lang="en-US" dirty="0"/>
              <a:t>How you met your best friend? </a:t>
            </a:r>
          </a:p>
          <a:p>
            <a:pPr marL="0" indent="0">
              <a:buNone/>
            </a:pPr>
            <a:r>
              <a:rPr lang="en-US" dirty="0"/>
              <a:t>5. Standing up/ disagreeing</a:t>
            </a:r>
          </a:p>
          <a:p>
            <a:pPr lvl="1"/>
            <a:r>
              <a:rPr lang="en-US" dirty="0"/>
              <a:t>Choose a time when you did something that took a lot of nerve. Maybe your friends were all doing something that they wanted you to try and you turned away?</a:t>
            </a:r>
          </a:p>
          <a:p>
            <a:pPr lvl="1"/>
            <a:r>
              <a:rPr lang="en-US" dirty="0"/>
              <a:t>You have been playing your video game every day for the past week and your parents decide to sell your </a:t>
            </a:r>
            <a:r>
              <a:rPr lang="en-US" dirty="0" err="1"/>
              <a:t>xbox</a:t>
            </a:r>
            <a:r>
              <a:rPr lang="en-US" dirty="0"/>
              <a:t>, how did you handle it? Did you throw a fit or did you try and get a job to buy a new one?</a:t>
            </a:r>
          </a:p>
        </p:txBody>
      </p:sp>
    </p:spTree>
    <p:extLst>
      <p:ext uri="{BB962C8B-B14F-4D97-AF65-F5344CB8AC3E}">
        <p14:creationId xmlns:p14="http://schemas.microsoft.com/office/powerpoint/2010/main" val="293031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291549"/>
            <a:ext cx="10178322" cy="6347790"/>
          </a:xfrm>
        </p:spPr>
        <p:txBody>
          <a:bodyPr>
            <a:normAutofit fontScale="55000" lnSpcReduction="20000"/>
          </a:bodyPr>
          <a:lstStyle/>
          <a:p>
            <a:r>
              <a:rPr lang="en-US" dirty="0">
                <a:latin typeface="Arial" panose="020B0604020202020204" pitchFamily="34" charset="0"/>
              </a:rPr>
              <a:t>Read the following narration about getting to school in the </a:t>
            </a:r>
          </a:p>
          <a:p>
            <a:r>
              <a:rPr lang="en-US" dirty="0">
                <a:latin typeface="Arial" panose="020B0604020202020204" pitchFamily="34" charset="0"/>
              </a:rPr>
              <a:t>morning. </a:t>
            </a:r>
          </a:p>
          <a:p>
            <a:r>
              <a:rPr lang="en-US" dirty="0">
                <a:latin typeface="Arial" panose="020B0604020202020204" pitchFamily="34" charset="0"/>
              </a:rPr>
              <a:t>I got up at 6 a.m. </a:t>
            </a:r>
          </a:p>
          <a:p>
            <a:r>
              <a:rPr lang="en-US" dirty="0">
                <a:latin typeface="Arial" panose="020B0604020202020204" pitchFamily="34" charset="0"/>
              </a:rPr>
              <a:t>I got annoyed with the alarm and got hurt when I hit the cl</a:t>
            </a:r>
          </a:p>
          <a:p>
            <a:r>
              <a:rPr lang="en-US" dirty="0" err="1">
                <a:latin typeface="Arial" panose="020B0604020202020204" pitchFamily="34" charset="0"/>
              </a:rPr>
              <a:t>ock</a:t>
            </a:r>
            <a:r>
              <a:rPr lang="en-US" dirty="0">
                <a:latin typeface="Arial" panose="020B0604020202020204" pitchFamily="34" charset="0"/>
              </a:rPr>
              <a:t> too hard. </a:t>
            </a:r>
          </a:p>
          <a:p>
            <a:r>
              <a:rPr lang="en-US" dirty="0">
                <a:latin typeface="Arial" panose="020B0604020202020204" pitchFamily="34" charset="0"/>
              </a:rPr>
              <a:t>I got into the shower. </a:t>
            </a:r>
          </a:p>
          <a:p>
            <a:r>
              <a:rPr lang="en-US" dirty="0">
                <a:latin typeface="Arial" panose="020B0604020202020204" pitchFamily="34" charset="0"/>
              </a:rPr>
              <a:t>I got chilled because my sister had used up all of the hot water</a:t>
            </a:r>
          </a:p>
          <a:p>
            <a:r>
              <a:rPr lang="en-US" dirty="0">
                <a:latin typeface="Arial" panose="020B0604020202020204" pitchFamily="34" charset="0"/>
              </a:rPr>
              <a:t>. </a:t>
            </a:r>
          </a:p>
          <a:p>
            <a:r>
              <a:rPr lang="en-US" dirty="0">
                <a:latin typeface="Arial" panose="020B0604020202020204" pitchFamily="34" charset="0"/>
              </a:rPr>
              <a:t>I got dressed. </a:t>
            </a:r>
          </a:p>
          <a:p>
            <a:r>
              <a:rPr lang="en-US" dirty="0">
                <a:latin typeface="Arial" panose="020B0604020202020204" pitchFamily="34" charset="0"/>
              </a:rPr>
              <a:t>I got into the kitchen after all the eggs and toast were g</a:t>
            </a:r>
          </a:p>
          <a:p>
            <a:r>
              <a:rPr lang="en-US" dirty="0">
                <a:latin typeface="Arial" panose="020B0604020202020204" pitchFamily="34" charset="0"/>
              </a:rPr>
              <a:t>one. </a:t>
            </a:r>
          </a:p>
          <a:p>
            <a:r>
              <a:rPr lang="en-US" dirty="0">
                <a:latin typeface="Arial" panose="020B0604020202020204" pitchFamily="34" charset="0"/>
              </a:rPr>
              <a:t>I got myself a breakfast of cereal and juice. </a:t>
            </a:r>
          </a:p>
          <a:p>
            <a:r>
              <a:rPr lang="en-US" dirty="0">
                <a:latin typeface="Arial" panose="020B0604020202020204" pitchFamily="34" charset="0"/>
              </a:rPr>
              <a:t>I got a stain on my shirt. </a:t>
            </a:r>
          </a:p>
          <a:p>
            <a:r>
              <a:rPr lang="en-US" dirty="0">
                <a:latin typeface="Arial" panose="020B0604020202020204" pitchFamily="34" charset="0"/>
              </a:rPr>
              <a:t>I got a different shirt. </a:t>
            </a:r>
          </a:p>
          <a:p>
            <a:r>
              <a:rPr lang="en-US" dirty="0">
                <a:latin typeface="Arial" panose="020B0604020202020204" pitchFamily="34" charset="0"/>
              </a:rPr>
              <a:t>I got my stuff together and got it all in my backpack. </a:t>
            </a:r>
          </a:p>
          <a:p>
            <a:r>
              <a:rPr lang="en-US" dirty="0">
                <a:latin typeface="Arial" panose="020B0604020202020204" pitchFamily="34" charset="0"/>
              </a:rPr>
              <a:t>I got yelled at by my mother for lagging.. </a:t>
            </a:r>
          </a:p>
          <a:p>
            <a:r>
              <a:rPr lang="en-US" dirty="0">
                <a:latin typeface="Arial" panose="020B0604020202020204" pitchFamily="34" charset="0"/>
              </a:rPr>
              <a:t>I got irritated by the way the morning was going. </a:t>
            </a:r>
          </a:p>
          <a:p>
            <a:r>
              <a:rPr lang="en-US" dirty="0">
                <a:latin typeface="Arial" panose="020B0604020202020204" pitchFamily="34" charset="0"/>
              </a:rPr>
              <a:t>I got in trouble for keeping my carpool waiting. </a:t>
            </a:r>
          </a:p>
          <a:p>
            <a:r>
              <a:rPr lang="en-US" dirty="0">
                <a:latin typeface="Arial" panose="020B0604020202020204" pitchFamily="34" charset="0"/>
              </a:rPr>
              <a:t>I got in the backseat of the car with two other people. </a:t>
            </a:r>
          </a:p>
          <a:p>
            <a:r>
              <a:rPr lang="en-US" dirty="0">
                <a:latin typeface="Arial" panose="020B0604020202020204" pitchFamily="34" charset="0"/>
              </a:rPr>
              <a:t>We got a ticket for speeding on the way to school. </a:t>
            </a:r>
          </a:p>
          <a:p>
            <a:r>
              <a:rPr lang="en-US" dirty="0">
                <a:latin typeface="Arial" panose="020B0604020202020204" pitchFamily="34" charset="0"/>
              </a:rPr>
              <a:t>We got to school late. </a:t>
            </a:r>
          </a:p>
          <a:p>
            <a:r>
              <a:rPr lang="en-US" dirty="0">
                <a:latin typeface="Arial" panose="020B0604020202020204" pitchFamily="34" charset="0"/>
              </a:rPr>
              <a:t>I got detention for being late. </a:t>
            </a:r>
          </a:p>
          <a:p>
            <a:r>
              <a:rPr lang="en-US" dirty="0">
                <a:latin typeface="Arial" panose="020B0604020202020204" pitchFamily="34" charset="0"/>
              </a:rPr>
              <a:t>I got behind in the assignment given in my first period </a:t>
            </a:r>
            <a:r>
              <a:rPr lang="en-US" dirty="0" err="1">
                <a:latin typeface="Arial" panose="020B0604020202020204" pitchFamily="34" charset="0"/>
              </a:rPr>
              <a:t>clas</a:t>
            </a:r>
            <a:endParaRPr lang="en-US" dirty="0">
              <a:latin typeface="Arial" panose="020B0604020202020204" pitchFamily="34" charset="0"/>
            </a:endParaRPr>
          </a:p>
          <a:p>
            <a:r>
              <a:rPr lang="en-US" dirty="0">
                <a:latin typeface="Arial" panose="020B0604020202020204" pitchFamily="34" charset="0"/>
              </a:rPr>
              <a:t>s. </a:t>
            </a:r>
          </a:p>
          <a:p>
            <a:r>
              <a:rPr lang="en-US" dirty="0">
                <a:latin typeface="Arial" panose="020B0604020202020204" pitchFamily="34" charset="0"/>
              </a:rPr>
              <a:t>I got a bad grade on my assignment. </a:t>
            </a:r>
          </a:p>
          <a:p>
            <a:pPr marL="0" indent="0">
              <a:buNone/>
            </a:pPr>
            <a:endParaRPr lang="en-US" dirty="0"/>
          </a:p>
        </p:txBody>
      </p:sp>
    </p:spTree>
    <p:extLst>
      <p:ext uri="{BB962C8B-B14F-4D97-AF65-F5344CB8AC3E}">
        <p14:creationId xmlns:p14="http://schemas.microsoft.com/office/powerpoint/2010/main" val="29293405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401</TotalTime>
  <Words>3385</Words>
  <Application>Microsoft Office PowerPoint</Application>
  <PresentationFormat>Custom</PresentationFormat>
  <Paragraphs>247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Badge</vt:lpstr>
      <vt:lpstr>Narratives!!</vt:lpstr>
      <vt:lpstr>Narratives</vt:lpstr>
      <vt:lpstr>Different types of hooks</vt:lpstr>
      <vt:lpstr>Different types cont.</vt:lpstr>
      <vt:lpstr>Background information</vt:lpstr>
      <vt:lpstr>Body Paragraph</vt:lpstr>
      <vt:lpstr>Possible topics</vt:lpstr>
      <vt:lpstr>Possible topics cont.</vt:lpstr>
      <vt:lpstr>PowerPoint Presentation</vt:lpstr>
      <vt:lpstr>Deciding on a topic – Step one</vt:lpstr>
      <vt:lpstr>Deciding a topic – step two</vt:lpstr>
      <vt:lpstr>Deciding on a topic – step two cont.</vt:lpstr>
      <vt:lpstr>Step two cont.</vt:lpstr>
      <vt:lpstr>Outline- introductory paragraph</vt:lpstr>
      <vt:lpstr>Outline- paragraph two -rising action</vt:lpstr>
      <vt:lpstr>Outline – paragraph 3 - climax</vt:lpstr>
      <vt:lpstr>OUTLINE – PARAGRAPH FOUR- FALLING ACTION</vt:lpstr>
      <vt:lpstr>Outline – concluding paragraph – resolution </vt:lpstr>
      <vt:lpstr>hooks</vt:lpstr>
      <vt:lpstr>Hooks cont.</vt:lpstr>
      <vt:lpstr>Hooks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Narratives!!</dc:title>
  <dc:creator>Brandon Easton</dc:creator>
  <cp:lastModifiedBy>Emily Mendenhall</cp:lastModifiedBy>
  <cp:revision>25</cp:revision>
  <dcterms:created xsi:type="dcterms:W3CDTF">2017-01-05T22:48:17Z</dcterms:created>
  <dcterms:modified xsi:type="dcterms:W3CDTF">2017-01-30T14:47:29Z</dcterms:modified>
</cp:coreProperties>
</file>