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E9F05F-5F05-4B41-9A84-A09CF0A18DF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6FD2BD-2CD5-41A8-8D97-F1816E3CEC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05F-5F05-4B41-9A84-A09CF0A18DF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D2BD-2CD5-41A8-8D97-F1816E3CE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05F-5F05-4B41-9A84-A09CF0A18DF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D2BD-2CD5-41A8-8D97-F1816E3CE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E9F05F-5F05-4B41-9A84-A09CF0A18DF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6FD2BD-2CD5-41A8-8D97-F1816E3CEC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E9F05F-5F05-4B41-9A84-A09CF0A18DF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6FD2BD-2CD5-41A8-8D97-F1816E3CEC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05F-5F05-4B41-9A84-A09CF0A18DF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D2BD-2CD5-41A8-8D97-F1816E3CE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05F-5F05-4B41-9A84-A09CF0A18DF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D2BD-2CD5-41A8-8D97-F1816E3CE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E9F05F-5F05-4B41-9A84-A09CF0A18DF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6FD2BD-2CD5-41A8-8D97-F1816E3CE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05F-5F05-4B41-9A84-A09CF0A18DF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D2BD-2CD5-41A8-8D97-F1816E3CE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E9F05F-5F05-4B41-9A84-A09CF0A18DF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6FD2BD-2CD5-41A8-8D97-F1816E3CEC7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E9F05F-5F05-4B41-9A84-A09CF0A18DF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6FD2BD-2CD5-41A8-8D97-F1816E3CE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E9F05F-5F05-4B41-9A84-A09CF0A18DF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6FD2BD-2CD5-41A8-8D97-F1816E3CEC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5lsuyUNu_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William Shakespeare</a:t>
            </a:r>
            <a:endParaRPr lang="en-US" dirty="0"/>
          </a:p>
        </p:txBody>
      </p:sp>
      <p:sp>
        <p:nvSpPr>
          <p:cNvPr id="4" name="AutoShape 2" descr="Image result for william shakespe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shakespeare.mit.edu/shak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85800"/>
            <a:ext cx="2647950" cy="336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2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467600" cy="579438"/>
          </a:xfrm>
        </p:spPr>
        <p:txBody>
          <a:bodyPr/>
          <a:lstStyle/>
          <a:p>
            <a:r>
              <a:rPr lang="en-US" dirty="0" smtClean="0"/>
              <a:t>Characteristics of Tragedies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378142"/>
              </p:ext>
            </p:extLst>
          </p:nvPr>
        </p:nvGraphicFramePr>
        <p:xfrm>
          <a:off x="152400" y="685800"/>
          <a:ext cx="7848600" cy="5996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7440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Characters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Dramatic Conventions</a:t>
                      </a:r>
                      <a:endParaRPr lang="en-US" sz="2400" dirty="0"/>
                    </a:p>
                  </a:txBody>
                  <a:tcPr/>
                </a:tc>
              </a:tr>
              <a:tr h="1072432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Tragic Hero</a:t>
                      </a:r>
                      <a:r>
                        <a:rPr lang="en-US" baseline="0" dirty="0" smtClean="0"/>
                        <a:t>: the protagonist, or central 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Soliloquy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speech given by a character alone; exposes characters thought and feelings to the audience</a:t>
                      </a:r>
                      <a:endParaRPr lang="en-US" dirty="0"/>
                    </a:p>
                  </a:txBody>
                  <a:tcPr/>
                </a:tc>
              </a:tr>
              <a:tr h="1210645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Antagonist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hostile force opposing the protagonist; can be a character or group of characters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Aside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character’s remark that others on stage do not hear, but is meant for the audience to know</a:t>
                      </a:r>
                      <a:endParaRPr lang="en-US" dirty="0"/>
                    </a:p>
                  </a:txBody>
                  <a:tcPr/>
                </a:tc>
              </a:tr>
              <a:tr h="1664636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Foil</a:t>
                      </a:r>
                      <a:r>
                        <a:rPr lang="en-US" dirty="0" smtClean="0"/>
                        <a:t>: character whose personality and attitude</a:t>
                      </a:r>
                      <a:r>
                        <a:rPr lang="en-US" baseline="0" dirty="0" smtClean="0"/>
                        <a:t> contrast those of another character; emphasizes another character’s traits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Dramatic Irony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when the audience knows more than the characters; helps build suspense</a:t>
                      </a:r>
                      <a:endParaRPr lang="en-US" dirty="0"/>
                    </a:p>
                  </a:txBody>
                  <a:tcPr/>
                </a:tc>
              </a:tr>
              <a:tr h="10446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Comic</a:t>
                      </a:r>
                      <a:r>
                        <a:rPr lang="en-US" baseline="0" dirty="0" smtClean="0"/>
                        <a:t> Relief: humorous speech intended to relieve the tension; also heightens the seriousness of the main action by contrast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7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655638"/>
          </a:xfrm>
        </p:spPr>
        <p:txBody>
          <a:bodyPr/>
          <a:lstStyle/>
          <a:p>
            <a:r>
              <a:rPr lang="en-US" dirty="0" smtClean="0"/>
              <a:t>Romeo and Juliet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077200" cy="5715000"/>
          </a:xfrm>
        </p:spPr>
        <p:txBody>
          <a:bodyPr/>
          <a:lstStyle/>
          <a:p>
            <a:r>
              <a:rPr lang="en-US" dirty="0" smtClean="0"/>
              <a:t>Romeo and Juliet is one of Shakespeare’s most famous tragedies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185340"/>
              </p:ext>
            </p:extLst>
          </p:nvPr>
        </p:nvGraphicFramePr>
        <p:xfrm>
          <a:off x="228600" y="1676400"/>
          <a:ext cx="8305800" cy="490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946400"/>
                <a:gridCol w="27686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Montagues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The </a:t>
                      </a:r>
                      <a:r>
                        <a:rPr lang="en-US" sz="1400" dirty="0" err="1" smtClean="0"/>
                        <a:t>Capulets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Others</a:t>
                      </a:r>
                      <a:endParaRPr lang="en-US" sz="140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Lord Montague</a:t>
                      </a:r>
                      <a:r>
                        <a:rPr lang="en-US" sz="1600" dirty="0" smtClean="0"/>
                        <a:t>: father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Lord Capulet</a:t>
                      </a:r>
                      <a:r>
                        <a:rPr lang="en-US" sz="1600" dirty="0" smtClean="0"/>
                        <a:t>: father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Prince</a:t>
                      </a:r>
                      <a:r>
                        <a:rPr lang="en-US" sz="1600" u="sng" baseline="0" dirty="0" smtClean="0"/>
                        <a:t> </a:t>
                      </a:r>
                      <a:r>
                        <a:rPr lang="en-US" sz="1600" u="sng" baseline="0" dirty="0" err="1" smtClean="0"/>
                        <a:t>Escalus</a:t>
                      </a:r>
                      <a:r>
                        <a:rPr lang="en-US" sz="1600" baseline="0" dirty="0" smtClean="0"/>
                        <a:t>: ruler of Verona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Lady Montague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mother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Lady Capulet</a:t>
                      </a:r>
                      <a:r>
                        <a:rPr lang="en-US" sz="1600" dirty="0" smtClean="0"/>
                        <a:t>: mother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err="1" smtClean="0"/>
                        <a:t>Mercutio</a:t>
                      </a:r>
                      <a:r>
                        <a:rPr lang="en-US" sz="1600" dirty="0" smtClean="0"/>
                        <a:t>: friend of Romeo</a:t>
                      </a:r>
                      <a:endParaRPr lang="en-US" sz="1600" dirty="0"/>
                    </a:p>
                  </a:txBody>
                  <a:tcPr/>
                </a:tc>
              </a:tr>
              <a:tr h="383177"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Romeo: </a:t>
                      </a:r>
                      <a:r>
                        <a:rPr lang="en-US" sz="1600" dirty="0" smtClean="0"/>
                        <a:t>son of </a:t>
                      </a:r>
                      <a:r>
                        <a:rPr lang="en-US" sz="1600" dirty="0" err="1" smtClean="0"/>
                        <a:t>Monatgue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Juliet</a:t>
                      </a:r>
                      <a:r>
                        <a:rPr lang="en-US" sz="1600" dirty="0" smtClean="0"/>
                        <a:t>: daughter of </a:t>
                      </a:r>
                      <a:r>
                        <a:rPr lang="en-US" sz="1600" dirty="0" err="1" smtClean="0"/>
                        <a:t>Capulets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Friar</a:t>
                      </a:r>
                      <a:r>
                        <a:rPr lang="en-US" sz="1600" u="sng" baseline="0" dirty="0" smtClean="0"/>
                        <a:t> Laurence &amp; John</a:t>
                      </a:r>
                      <a:r>
                        <a:rPr lang="en-US" sz="1600" baseline="0" dirty="0" smtClean="0"/>
                        <a:t>: priests</a:t>
                      </a:r>
                      <a:endParaRPr lang="en-US" sz="1600" dirty="0"/>
                    </a:p>
                  </a:txBody>
                  <a:tcPr/>
                </a:tc>
              </a:tr>
              <a:tr h="566057">
                <a:tc>
                  <a:txBody>
                    <a:bodyPr/>
                    <a:lstStyle/>
                    <a:p>
                      <a:r>
                        <a:rPr lang="en-US" sz="1600" u="sng" dirty="0" err="1" smtClean="0"/>
                        <a:t>Benvolio</a:t>
                      </a:r>
                      <a:r>
                        <a:rPr lang="en-US" sz="1600" dirty="0" smtClean="0"/>
                        <a:t>: nephew</a:t>
                      </a:r>
                      <a:r>
                        <a:rPr lang="en-US" sz="1600" baseline="0" dirty="0" smtClean="0"/>
                        <a:t> and friend of Romeo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err="1" smtClean="0"/>
                        <a:t>Tybalt</a:t>
                      </a:r>
                      <a:r>
                        <a:rPr lang="en-US" sz="1600" dirty="0" smtClean="0"/>
                        <a:t>: nephew of Lady Capulet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Count Paris</a:t>
                      </a:r>
                      <a:r>
                        <a:rPr lang="en-US" sz="1600" dirty="0" smtClean="0"/>
                        <a:t>: young nobleman</a:t>
                      </a:r>
                      <a:endParaRPr lang="en-US" sz="1600" dirty="0"/>
                    </a:p>
                  </a:txBody>
                  <a:tcPr/>
                </a:tc>
              </a:tr>
              <a:tr h="394063">
                <a:tc>
                  <a:txBody>
                    <a:bodyPr/>
                    <a:lstStyle/>
                    <a:p>
                      <a:r>
                        <a:rPr lang="en-US" sz="1600" u="sng" dirty="0" err="1" smtClean="0"/>
                        <a:t>Balthasar</a:t>
                      </a:r>
                      <a:r>
                        <a:rPr lang="en-US" sz="1600" dirty="0" smtClean="0"/>
                        <a:t>: servant of Romeo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Nurse</a:t>
                      </a:r>
                      <a:r>
                        <a:rPr lang="en-US" sz="1600" dirty="0" smtClean="0"/>
                        <a:t>: Juliet’s nurse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Apothecary</a:t>
                      </a:r>
                      <a:r>
                        <a:rPr lang="en-US" sz="1600" dirty="0" smtClean="0"/>
                        <a:t>: pharmacists</a:t>
                      </a:r>
                      <a:endParaRPr lang="en-US" sz="1600" dirty="0"/>
                    </a:p>
                  </a:txBody>
                  <a:tcPr/>
                </a:tc>
              </a:tr>
              <a:tr h="361406"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Abram</a:t>
                      </a:r>
                      <a:r>
                        <a:rPr lang="en-US" sz="1600" dirty="0" smtClean="0"/>
                        <a:t>: servant to </a:t>
                      </a:r>
                      <a:r>
                        <a:rPr lang="en-US" sz="1600" dirty="0" err="1" smtClean="0"/>
                        <a:t>Montagues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Sampson</a:t>
                      </a:r>
                      <a:r>
                        <a:rPr lang="en-US" sz="1600" u="sng" baseline="0" dirty="0" smtClean="0"/>
                        <a:t> &amp; Gregory</a:t>
                      </a:r>
                      <a:r>
                        <a:rPr lang="en-US" sz="1600" baseline="0" dirty="0" smtClean="0"/>
                        <a:t>: servants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</a:t>
                      </a:r>
                      <a:r>
                        <a:rPr lang="en-US" sz="1600" baseline="0" dirty="0" smtClean="0"/>
                        <a:t> officer, Chief Watchman, and Three Musicians</a:t>
                      </a:r>
                      <a:endParaRPr lang="en-US" sz="160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Peter</a:t>
                      </a:r>
                      <a:r>
                        <a:rPr lang="en-US" sz="1600" dirty="0" smtClean="0"/>
                        <a:t>: servant to the nurse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56605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An old Man</a:t>
                      </a:r>
                      <a:r>
                        <a:rPr lang="en-US" sz="1600" dirty="0" smtClean="0"/>
                        <a:t>: part</a:t>
                      </a:r>
                      <a:r>
                        <a:rPr lang="en-US" sz="1600" baseline="0" dirty="0" smtClean="0"/>
                        <a:t> of Capulet family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37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Shakespeare time</a:t>
            </a:r>
            <a:endParaRPr lang="en-US" dirty="0"/>
          </a:p>
        </p:txBody>
      </p:sp>
      <p:pic>
        <p:nvPicPr>
          <p:cNvPr id="1026" name="Picture 2" descr="Image result for picture of shakespeare globe theat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03"/>
          <a:stretch/>
        </p:blipFill>
        <p:spPr bwMode="auto">
          <a:xfrm>
            <a:off x="4267200" y="432102"/>
            <a:ext cx="4480406" cy="297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7924800" cy="5715000"/>
          </a:xfrm>
        </p:spPr>
        <p:txBody>
          <a:bodyPr/>
          <a:lstStyle/>
          <a:p>
            <a:r>
              <a:rPr lang="en-US" dirty="0"/>
              <a:t>Shakespeare’s Time-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Elizabethan Age</a:t>
            </a:r>
            <a:endParaRPr lang="en-US" dirty="0"/>
          </a:p>
          <a:p>
            <a:pPr lvl="0"/>
            <a:r>
              <a:rPr lang="en-US" dirty="0"/>
              <a:t>He lived in England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during </a:t>
            </a:r>
            <a:r>
              <a:rPr lang="en-US" dirty="0"/>
              <a:t>the flowering of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intellectual </a:t>
            </a:r>
            <a:r>
              <a:rPr lang="en-US" dirty="0"/>
              <a:t>activity known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as </a:t>
            </a:r>
            <a:r>
              <a:rPr lang="en-US" b="1" dirty="0"/>
              <a:t>the Renaissance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Basic to Renaissance thinking was a new emphasis on the </a:t>
            </a:r>
            <a:r>
              <a:rPr lang="en-US" b="1" dirty="0"/>
              <a:t>individual </a:t>
            </a:r>
            <a:r>
              <a:rPr lang="en-US" dirty="0"/>
              <a:t>and the </a:t>
            </a:r>
            <a:r>
              <a:rPr lang="en-US" b="1" dirty="0"/>
              <a:t>freedom of choice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Music during this time was </a:t>
            </a:r>
            <a:r>
              <a:rPr lang="en-US" b="1" dirty="0"/>
              <a:t>Baroque</a:t>
            </a:r>
            <a:r>
              <a:rPr lang="en-US" dirty="0"/>
              <a:t>. It was </a:t>
            </a:r>
            <a:r>
              <a:rPr lang="en-US" b="1" dirty="0"/>
              <a:t>extremely ornate</a:t>
            </a:r>
            <a:r>
              <a:rPr lang="en-US" dirty="0"/>
              <a:t> and </a:t>
            </a:r>
            <a:r>
              <a:rPr lang="en-US" b="1" dirty="0"/>
              <a:t>overly complicated</a:t>
            </a:r>
            <a:r>
              <a:rPr lang="en-US" dirty="0"/>
              <a:t>. </a:t>
            </a:r>
          </a:p>
          <a:p>
            <a:pPr lvl="0"/>
            <a:r>
              <a:rPr lang="en-US" b="1" dirty="0"/>
              <a:t>Queen Elizabeth </a:t>
            </a:r>
            <a:r>
              <a:rPr lang="en-US" dirty="0"/>
              <a:t>ruled England during Shakespeare’s time. She loved the theater!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Shakespeare theatre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153400" cy="5562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Globe Theater was built in 1598 in the </a:t>
            </a:r>
            <a:r>
              <a:rPr lang="en-US" b="1" dirty="0"/>
              <a:t>Bankside District of London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Open-air octagonal </a:t>
            </a:r>
            <a:r>
              <a:rPr lang="en-US" b="1" dirty="0"/>
              <a:t>amphitheater</a:t>
            </a:r>
            <a:r>
              <a:rPr lang="en-US" dirty="0"/>
              <a:t> could seat 3000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All shows happened </a:t>
            </a:r>
            <a:r>
              <a:rPr lang="en-US" b="1" dirty="0"/>
              <a:t>during the day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No scene changes, so </a:t>
            </a:r>
            <a:r>
              <a:rPr lang="en-US" b="1" dirty="0"/>
              <a:t>props and costumes</a:t>
            </a:r>
            <a:r>
              <a:rPr lang="en-US" dirty="0"/>
              <a:t> were important. </a:t>
            </a:r>
          </a:p>
          <a:p>
            <a:pPr lvl="0"/>
            <a:r>
              <a:rPr lang="en-US" dirty="0"/>
              <a:t>The </a:t>
            </a:r>
            <a:r>
              <a:rPr lang="en-US" b="1" dirty="0"/>
              <a:t>pit</a:t>
            </a:r>
            <a:r>
              <a:rPr lang="en-US" dirty="0"/>
              <a:t> or the </a:t>
            </a:r>
            <a:r>
              <a:rPr lang="en-US" b="1" dirty="0"/>
              <a:t>yard</a:t>
            </a:r>
            <a:r>
              <a:rPr lang="en-US" dirty="0"/>
              <a:t> was the floor surrounding the stage where </a:t>
            </a:r>
            <a:r>
              <a:rPr lang="en-US" b="1" dirty="0"/>
              <a:t>groundlings</a:t>
            </a:r>
            <a:r>
              <a:rPr lang="en-US" dirty="0"/>
              <a:t> stood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In 1613 the Globe </a:t>
            </a:r>
            <a:r>
              <a:rPr lang="en-US" b="1" dirty="0"/>
              <a:t>burned down</a:t>
            </a:r>
            <a:r>
              <a:rPr lang="en-US" dirty="0"/>
              <a:t>. In 1642 a new one was built, but was closed by </a:t>
            </a:r>
            <a:r>
              <a:rPr lang="en-US" b="1" dirty="0"/>
              <a:t>the Puritans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A new Globe was opened in 1997 by the current queen, </a:t>
            </a:r>
            <a:r>
              <a:rPr lang="en-US" b="1" dirty="0"/>
              <a:t>Elizabeth II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467600" cy="731838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groups of 3-4, choose (2) shows or movies that you have all seen. Then, </a:t>
            </a:r>
            <a:r>
              <a:rPr lang="en-US" sz="2800" dirty="0"/>
              <a:t>c</a:t>
            </a:r>
            <a:r>
              <a:rPr lang="en-US" sz="2800" dirty="0" smtClean="0"/>
              <a:t>reate a table on one sheet of paper, like this: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Write the appropriate characters from your show/movie underneath each category. Ex: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When you have finished, answer the question: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 smtClean="0"/>
              <a:t>How does the conflict between the protagonist and the antagonist lead to action of the story?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425311"/>
              </p:ext>
            </p:extLst>
          </p:nvPr>
        </p:nvGraphicFramePr>
        <p:xfrm>
          <a:off x="1295400" y="4267200"/>
          <a:ext cx="6324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108200"/>
                <a:gridCol w="210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Tragic</a:t>
                      </a:r>
                      <a:r>
                        <a:rPr lang="en-US" baseline="0" dirty="0" smtClean="0"/>
                        <a:t> Hero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Antagonist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Atticus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Ewell’s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Scout, </a:t>
                      </a:r>
                      <a:r>
                        <a:rPr lang="en-US" dirty="0" err="1" smtClean="0"/>
                        <a:t>Jem</a:t>
                      </a:r>
                      <a:r>
                        <a:rPr lang="en-US" baseline="0" dirty="0" smtClean="0"/>
                        <a:t> &amp; Dill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086" y="2286000"/>
            <a:ext cx="61023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86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467600" cy="731838"/>
          </a:xfrm>
        </p:spPr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pic>
        <p:nvPicPr>
          <p:cNvPr id="2050" name="Picture 2" descr="http://mediad.publicbroadcasting.net/p/kuar/files/201507/birthcertifica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3730">
            <a:off x="6208014" y="140233"/>
            <a:ext cx="2194488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410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No records of Shakespeare’s exact birthdate, but assumed that he was born around 1564.</a:t>
            </a:r>
          </a:p>
          <a:p>
            <a:pPr lvl="1"/>
            <a:r>
              <a:rPr lang="en-US" sz="2400" dirty="0" smtClean="0"/>
              <a:t>Also assumed that he attended grammar school, but no exact records that state when and where he went.</a:t>
            </a:r>
          </a:p>
          <a:p>
            <a:r>
              <a:rPr lang="en-US" sz="2800" dirty="0" smtClean="0"/>
              <a:t>After the records of his wife and children, Shakespeare falls off the map for approximately 7 years. </a:t>
            </a:r>
          </a:p>
          <a:p>
            <a:pPr lvl="1"/>
            <a:r>
              <a:rPr lang="en-US" sz="2400" dirty="0" smtClean="0"/>
              <a:t>Assumed that he left his family for the life in theatre</a:t>
            </a:r>
          </a:p>
          <a:p>
            <a:r>
              <a:rPr lang="en-US" sz="2800" dirty="0" smtClean="0"/>
              <a:t>No records of his death, but assumed that he passed around 1616.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07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808038"/>
          </a:xfrm>
        </p:spPr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305800" cy="5483352"/>
          </a:xfrm>
        </p:spPr>
        <p:txBody>
          <a:bodyPr>
            <a:noAutofit/>
          </a:bodyPr>
          <a:lstStyle/>
          <a:p>
            <a:r>
              <a:rPr lang="en-US" sz="3200" dirty="0" smtClean="0"/>
              <a:t>Shakespeare has contributed more words, phrases, and expressions into the English language than any other writer.</a:t>
            </a:r>
          </a:p>
          <a:p>
            <a:r>
              <a:rPr lang="en-US" sz="3200" dirty="0" smtClean="0"/>
              <a:t>Shakespeare is known for occasionally reversing the word order by rearranging the subject and verb.</a:t>
            </a:r>
          </a:p>
          <a:p>
            <a:pPr lvl="1"/>
            <a:r>
              <a:rPr lang="en-US" sz="2800" dirty="0" smtClean="0"/>
              <a:t>The correct way is SVO (subject verb object)</a:t>
            </a:r>
          </a:p>
          <a:p>
            <a:pPr lvl="1"/>
            <a:r>
              <a:rPr lang="en-US" sz="2800" dirty="0" smtClean="0"/>
              <a:t>Shakespeare tends to reverse it VSO (verb subject object)</a:t>
            </a:r>
          </a:p>
          <a:p>
            <a:pPr lvl="2"/>
            <a:r>
              <a:rPr lang="en-US" sz="2400" dirty="0" smtClean="0"/>
              <a:t>Example: I went to the store vs. Went to the store I did.</a:t>
            </a:r>
          </a:p>
        </p:txBody>
      </p:sp>
    </p:spTree>
    <p:extLst>
      <p:ext uri="{BB962C8B-B14F-4D97-AF65-F5344CB8AC3E}">
        <p14:creationId xmlns:p14="http://schemas.microsoft.com/office/powerpoint/2010/main" val="113789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from Shakespeare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Addiction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Cold-blooded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Dishearten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Eventful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Manager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Arch-Villain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Assassination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Bedazzled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Belongings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Swagger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3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731838"/>
          </a:xfrm>
        </p:spPr>
        <p:txBody>
          <a:bodyPr/>
          <a:lstStyle/>
          <a:p>
            <a:r>
              <a:rPr lang="en-US" dirty="0" smtClean="0"/>
              <a:t>Language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Shakespeare wrote is his plays primarily in </a:t>
            </a:r>
            <a:r>
              <a:rPr lang="en-US" sz="3200" b="1" dirty="0" smtClean="0"/>
              <a:t>blank verse</a:t>
            </a:r>
          </a:p>
          <a:p>
            <a:pPr lvl="1"/>
            <a:r>
              <a:rPr lang="en-US" sz="2800" dirty="0" smtClean="0"/>
              <a:t>Unrhymed lines of iambic pentameter (5 unstressed syllables followed by 5 stressed syllables)</a:t>
            </a:r>
          </a:p>
          <a:p>
            <a:pPr lvl="2"/>
            <a:r>
              <a:rPr lang="en-US" sz="2400" dirty="0" smtClean="0"/>
              <a:t>Sonnet format!</a:t>
            </a:r>
          </a:p>
          <a:p>
            <a:r>
              <a:rPr lang="en-US" sz="3200" dirty="0" smtClean="0"/>
              <a:t>Shakespeare is known for including </a:t>
            </a:r>
            <a:r>
              <a:rPr lang="en-US" sz="3200" b="1" dirty="0" smtClean="0"/>
              <a:t>allusions</a:t>
            </a:r>
            <a:r>
              <a:rPr lang="en-US" sz="3200" dirty="0" smtClean="0"/>
              <a:t> and </a:t>
            </a:r>
            <a:r>
              <a:rPr lang="en-US" sz="3200" b="1" dirty="0" smtClean="0"/>
              <a:t>puns</a:t>
            </a:r>
            <a:r>
              <a:rPr lang="en-US" sz="3200" dirty="0" smtClean="0"/>
              <a:t> into his writing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www.youtube.com/watch?v=I5lsuyUNu_4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8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153400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Shakespeare’s plays are divided into 5 acts</a:t>
            </a:r>
          </a:p>
          <a:p>
            <a:pPr lvl="1"/>
            <a:r>
              <a:rPr lang="en-US" sz="2800" dirty="0" smtClean="0"/>
              <a:t>Act I: exposition and conflict</a:t>
            </a:r>
          </a:p>
          <a:p>
            <a:pPr marL="365760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Act II: </a:t>
            </a:r>
            <a:r>
              <a:rPr lang="en-US" sz="2800" dirty="0"/>
              <a:t>r</a:t>
            </a:r>
            <a:r>
              <a:rPr lang="en-US" sz="2800" dirty="0" smtClean="0"/>
              <a:t>ising action and complications</a:t>
            </a:r>
          </a:p>
          <a:p>
            <a:pPr lvl="1"/>
            <a:r>
              <a:rPr lang="en-US" sz="2800" dirty="0" smtClean="0"/>
              <a:t>Act III: turning point</a:t>
            </a:r>
          </a:p>
          <a:p>
            <a:pPr lvl="2"/>
            <a:r>
              <a:rPr lang="en-US" sz="2400" dirty="0" smtClean="0"/>
              <a:t>Overall determines the play’s direction</a:t>
            </a:r>
          </a:p>
          <a:p>
            <a:pPr lvl="1"/>
            <a:r>
              <a:rPr lang="en-US" sz="2800" dirty="0" smtClean="0"/>
              <a:t>Act IV: falling action</a:t>
            </a:r>
          </a:p>
          <a:p>
            <a:pPr lvl="1"/>
            <a:r>
              <a:rPr lang="en-US" sz="2800" dirty="0" smtClean="0"/>
              <a:t>Act V: climax and conclusion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352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Setting up the play</a:t>
            </a:r>
            <a:endParaRPr lang="en-US" i="1" dirty="0"/>
          </a:p>
        </p:txBody>
      </p:sp>
      <p:cxnSp>
        <p:nvCxnSpPr>
          <p:cNvPr id="6" name="Straight Arrow Connector 5"/>
          <p:cNvCxnSpPr>
            <a:endCxn id="4" idx="0"/>
          </p:cNvCxnSpPr>
          <p:nvPr/>
        </p:nvCxnSpPr>
        <p:spPr>
          <a:xfrm>
            <a:off x="2895600" y="3048000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0" y="3352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Who does and does not get along?!</a:t>
            </a:r>
            <a:endParaRPr lang="en-US" i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91200" y="3048000"/>
            <a:ext cx="6858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03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467600" cy="731838"/>
          </a:xfrm>
        </p:spPr>
        <p:txBody>
          <a:bodyPr/>
          <a:lstStyle/>
          <a:p>
            <a:r>
              <a:rPr lang="en-US" dirty="0" smtClean="0"/>
              <a:t>Shakespeare’s Plays: Comedies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229600" cy="5943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All’s Well That Ends Well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 You Like 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Comedy of Errors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Love’s </a:t>
            </a:r>
            <a:r>
              <a:rPr lang="en-US" dirty="0" err="1" smtClean="0"/>
              <a:t>Labour’s</a:t>
            </a:r>
            <a:r>
              <a:rPr lang="en-US" dirty="0" smtClean="0"/>
              <a:t> Lost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Measure for Measure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Merchant of Venice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Merry Wives of Windsor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Midsummer Night’s Dream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Much Ado about Nothing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Taming of the Shrew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Twelfth Night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Two Gentlemen of Verona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Winter’s tale</a:t>
            </a:r>
          </a:p>
        </p:txBody>
      </p:sp>
    </p:spTree>
    <p:extLst>
      <p:ext uri="{BB962C8B-B14F-4D97-AF65-F5344CB8AC3E}">
        <p14:creationId xmlns:p14="http://schemas.microsoft.com/office/powerpoint/2010/main" val="39517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7467600" cy="1143000"/>
          </a:xfrm>
        </p:spPr>
        <p:txBody>
          <a:bodyPr/>
          <a:lstStyle/>
          <a:p>
            <a:r>
              <a:rPr lang="en-US" dirty="0" smtClean="0"/>
              <a:t>Plays </a:t>
            </a:r>
            <a:r>
              <a:rPr lang="en-US" dirty="0" err="1" smtClean="0"/>
              <a:t>cont</a:t>
            </a:r>
            <a:r>
              <a:rPr lang="en-US" dirty="0" smtClean="0"/>
              <a:t>: Histories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924800" cy="5562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Henry IV, Part 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Henry IV, Part II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Henry V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Henry VI, Part 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Henry VI, Part II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Henry VI, Part III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Henry VIII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King John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Pericles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Richard II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Richard III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37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960438"/>
          </a:xfrm>
        </p:spPr>
        <p:txBody>
          <a:bodyPr/>
          <a:lstStyle/>
          <a:p>
            <a:r>
              <a:rPr lang="en-US" dirty="0" smtClean="0"/>
              <a:t>Plays </a:t>
            </a:r>
            <a:r>
              <a:rPr lang="en-US" dirty="0" err="1" smtClean="0"/>
              <a:t>Cont</a:t>
            </a:r>
            <a:r>
              <a:rPr lang="en-US" dirty="0" smtClean="0"/>
              <a:t>: Tragedies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153400" cy="5638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Antony and Cleopatra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Coriolanus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Cymbeline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Hamlet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Julius Caesar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King Lear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Macbeth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Othello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Romeo and Juliet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Timon</a:t>
            </a:r>
            <a:r>
              <a:rPr lang="en-US" dirty="0" smtClean="0"/>
              <a:t> of Athens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Titus Andronicus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Troilus and Cressida</a:t>
            </a:r>
          </a:p>
        </p:txBody>
      </p:sp>
    </p:spTree>
    <p:extLst>
      <p:ext uri="{BB962C8B-B14F-4D97-AF65-F5344CB8AC3E}">
        <p14:creationId xmlns:p14="http://schemas.microsoft.com/office/powerpoint/2010/main" val="18669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1782</TotalTime>
  <Words>872</Words>
  <Application>Microsoft Office PowerPoint</Application>
  <PresentationFormat>On-screen Show (4:3)</PresentationFormat>
  <Paragraphs>148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William Shakespeare</vt:lpstr>
      <vt:lpstr>Biography</vt:lpstr>
      <vt:lpstr>Language</vt:lpstr>
      <vt:lpstr>Words from Shakespeare</vt:lpstr>
      <vt:lpstr>Language cont.</vt:lpstr>
      <vt:lpstr>The Play Breakdown</vt:lpstr>
      <vt:lpstr>Shakespeare’s Plays: Comedies</vt:lpstr>
      <vt:lpstr>Plays cont: Histories</vt:lpstr>
      <vt:lpstr>Plays Cont: Tragedies </vt:lpstr>
      <vt:lpstr>Characteristics of Tragedies</vt:lpstr>
      <vt:lpstr>Romeo and Juliet</vt:lpstr>
      <vt:lpstr>Shakespeare time</vt:lpstr>
      <vt:lpstr>Shakespeare theatre</vt:lpstr>
      <vt:lpstr>Activity</vt:lpstr>
    </vt:vector>
  </TitlesOfParts>
  <Company>Dayton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</dc:title>
  <dc:creator>Administrator</dc:creator>
  <cp:lastModifiedBy>Emily Mendenhall</cp:lastModifiedBy>
  <cp:revision>20</cp:revision>
  <cp:lastPrinted>2017-03-02T15:15:16Z</cp:lastPrinted>
  <dcterms:created xsi:type="dcterms:W3CDTF">2016-02-02T12:34:26Z</dcterms:created>
  <dcterms:modified xsi:type="dcterms:W3CDTF">2017-03-06T19:02:03Z</dcterms:modified>
</cp:coreProperties>
</file>