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handoutMasterIdLst>
    <p:handoutMasterId r:id="rId8"/>
  </p:handoutMasterIdLst>
  <p:sldIdLst>
    <p:sldId id="261" r:id="rId2"/>
    <p:sldId id="260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7585E-02F0-4045-8C8B-4BFF18B12195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446C4-DCD4-4243-944B-609DB28A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3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r: 5 Points 6"/>
          <p:cNvSpPr/>
          <p:nvPr/>
        </p:nvSpPr>
        <p:spPr>
          <a:xfrm>
            <a:off x="4790659" y="3349414"/>
            <a:ext cx="556591" cy="5300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128" y="288831"/>
            <a:ext cx="7729728" cy="1188720"/>
          </a:xfrm>
        </p:spPr>
        <p:txBody>
          <a:bodyPr/>
          <a:lstStyle/>
          <a:p>
            <a:r>
              <a:rPr lang="en-US" dirty="0"/>
              <a:t>Your vs. you’re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74" y="1707290"/>
            <a:ext cx="10591749" cy="4951710"/>
          </a:xfrm>
        </p:spPr>
        <p:txBody>
          <a:bodyPr>
            <a:normAutofit/>
          </a:bodyPr>
          <a:lstStyle/>
          <a:p>
            <a:r>
              <a:rPr lang="en-US" u="sng" dirty="0"/>
              <a:t>Your</a:t>
            </a:r>
            <a:r>
              <a:rPr lang="en-US" dirty="0"/>
              <a:t>: possessive adjective and modifies the noun 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I thought I told George that your headphones were at his house.</a:t>
            </a:r>
          </a:p>
          <a:p>
            <a:r>
              <a:rPr lang="en-US" u="sng" dirty="0"/>
              <a:t>You’re</a:t>
            </a:r>
            <a:r>
              <a:rPr lang="en-US" dirty="0"/>
              <a:t>: contraction of “you are”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You’re welcome.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  <a:p>
            <a:r>
              <a:rPr lang="en-US" dirty="0"/>
              <a:t>Practice Sentences: Write the sentence and fill in the blank with the appropriate</a:t>
            </a:r>
            <a:r>
              <a:rPr lang="en-US" i="1" dirty="0"/>
              <a:t> your </a:t>
            </a:r>
            <a:r>
              <a:rPr lang="en-US" dirty="0"/>
              <a:t>vs. </a:t>
            </a:r>
            <a:r>
              <a:rPr lang="en-US" i="1" dirty="0"/>
              <a:t>you’re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There is a big dance tonight but I do not think _______ going to like it.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I asked my dad: “There is a dance tonight, can I borrow _______ car?”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To my surprise he said “Sure, as long as ______ safe and replace the gas.”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After getting the car, I tried to encourage myself to ask my crush to the dance: “ ______ going to be great!”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I summoned the courage to ask Kaleigh to the dance, but she said “No, _____ gross.”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After she broke my heart, I told my dad “I guess I’m not going to need ______car.”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6" name="Picture 2" descr="Image result for your vs you re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766" y="1596821"/>
            <a:ext cx="3076179" cy="218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r: 5 Points 3"/>
          <p:cNvSpPr/>
          <p:nvPr/>
        </p:nvSpPr>
        <p:spPr>
          <a:xfrm>
            <a:off x="795128" y="3280992"/>
            <a:ext cx="556591" cy="5300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2970" y="3349414"/>
            <a:ext cx="4568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two are not interchangeable! </a:t>
            </a:r>
          </a:p>
        </p:txBody>
      </p:sp>
    </p:spTree>
    <p:extLst>
      <p:ext uri="{BB962C8B-B14F-4D97-AF65-F5344CB8AC3E}">
        <p14:creationId xmlns:p14="http://schemas.microsoft.com/office/powerpoint/2010/main" val="21414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81597"/>
            <a:ext cx="7729728" cy="1188720"/>
          </a:xfrm>
        </p:spPr>
        <p:txBody>
          <a:bodyPr/>
          <a:lstStyle/>
          <a:p>
            <a:r>
              <a:rPr lang="en-US" dirty="0"/>
              <a:t>Compound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696278"/>
            <a:ext cx="11237844" cy="4863548"/>
          </a:xfrm>
        </p:spPr>
        <p:txBody>
          <a:bodyPr>
            <a:normAutofit/>
          </a:bodyPr>
          <a:lstStyle/>
          <a:p>
            <a:r>
              <a:rPr lang="en-US" sz="2000" u="sng" dirty="0"/>
              <a:t>Compound nouns: </a:t>
            </a:r>
            <a:r>
              <a:rPr lang="en-US" sz="2000" dirty="0"/>
              <a:t>formed by two + words. Some are single words, some are hyphenated, and others are separate.</a:t>
            </a:r>
          </a:p>
          <a:p>
            <a:r>
              <a:rPr lang="en-US" sz="2000" dirty="0"/>
              <a:t>Examples: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Directions</a:t>
            </a:r>
            <a:r>
              <a:rPr lang="en-US" sz="2000" dirty="0"/>
              <a:t>:  Write the following sentences and circle the compound nouns.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Animals have the right-of-way on all roads.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At one lodge near the Samburu Game Preserve, a young boy patrols the dining area and chases away monkeys.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At the </a:t>
            </a:r>
            <a:r>
              <a:rPr lang="en-US" sz="2000" dirty="0" err="1"/>
              <a:t>Sarvoa</a:t>
            </a:r>
            <a:r>
              <a:rPr lang="en-US" sz="2000" dirty="0"/>
              <a:t> Mara Camp in the </a:t>
            </a:r>
            <a:r>
              <a:rPr lang="en-US" sz="2000" dirty="0" err="1"/>
              <a:t>Masai</a:t>
            </a:r>
            <a:r>
              <a:rPr lang="en-US" sz="2000" dirty="0"/>
              <a:t> Mara Game Preserve, visitors are taught how to lock their tents.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72222"/>
              </p:ext>
            </p:extLst>
          </p:nvPr>
        </p:nvGraphicFramePr>
        <p:xfrm>
          <a:off x="2032000" y="2813509"/>
          <a:ext cx="8128000" cy="1112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80974">
                  <a:extLst>
                    <a:ext uri="{9D8B030D-6E8A-4147-A177-3AD203B41FA5}">
                      <a16:colId xmlns:a16="http://schemas.microsoft.com/office/drawing/2014/main" xmlns="" val="3622066239"/>
                    </a:ext>
                  </a:extLst>
                </a:gridCol>
                <a:gridCol w="5747026">
                  <a:extLst>
                    <a:ext uri="{9D8B030D-6E8A-4147-A177-3AD203B41FA5}">
                      <a16:colId xmlns:a16="http://schemas.microsoft.com/office/drawing/2014/main" xmlns="" val="3587942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One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Toothbrush, backpack, watermelon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21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Hyphenated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Self-knowledge, sister-in-law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3639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Separate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Duffle bag, South Carolina, Taj </a:t>
                      </a:r>
                      <a:r>
                        <a:rPr lang="en-US" dirty="0" err="1"/>
                        <a:t>Mahall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6403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1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32" y="196066"/>
            <a:ext cx="7729728" cy="1188720"/>
          </a:xfrm>
        </p:spPr>
        <p:txBody>
          <a:bodyPr/>
          <a:lstStyle/>
          <a:p>
            <a:r>
              <a:rPr lang="en-US" dirty="0"/>
              <a:t>Pronouns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1550503"/>
            <a:ext cx="11675165" cy="5075583"/>
          </a:xfrm>
        </p:spPr>
        <p:txBody>
          <a:bodyPr>
            <a:normAutofit fontScale="92500" lnSpcReduction="20000"/>
          </a:bodyPr>
          <a:lstStyle/>
          <a:p>
            <a:r>
              <a:rPr lang="en-US" sz="2400" u="sng" dirty="0"/>
              <a:t>Antecedent:</a:t>
            </a:r>
            <a:r>
              <a:rPr lang="en-US" sz="2400" dirty="0"/>
              <a:t> the noun that the pronoun is referring to</a:t>
            </a:r>
            <a:endParaRPr lang="en-US" sz="2400" u="sng" dirty="0"/>
          </a:p>
          <a:p>
            <a:r>
              <a:rPr lang="en-US" sz="2400" u="sng" dirty="0"/>
              <a:t>Reflexive pronoun</a:t>
            </a:r>
            <a:r>
              <a:rPr lang="en-US" sz="2400" dirty="0"/>
              <a:t>- </a:t>
            </a:r>
            <a:r>
              <a:rPr lang="en-US" sz="2400" i="1" dirty="0"/>
              <a:t>reflects </a:t>
            </a:r>
            <a:r>
              <a:rPr lang="en-US" sz="2400" dirty="0"/>
              <a:t>action back upon the subject and adds information to the sentence</a:t>
            </a:r>
          </a:p>
          <a:p>
            <a:pPr lvl="1"/>
            <a:r>
              <a:rPr lang="en-US" sz="2000" dirty="0"/>
              <a:t>Example: </a:t>
            </a:r>
            <a:r>
              <a:rPr lang="en-US" sz="2000" u="sng" dirty="0"/>
              <a:t>Layla </a:t>
            </a:r>
            <a:r>
              <a:rPr lang="en-US" sz="2000" dirty="0"/>
              <a:t>prepared </a:t>
            </a:r>
            <a:r>
              <a:rPr lang="en-US" sz="2000" u="sng" dirty="0"/>
              <a:t>herself</a:t>
            </a:r>
            <a:r>
              <a:rPr lang="en-US" sz="2000" dirty="0"/>
              <a:t> for a long day.</a:t>
            </a:r>
          </a:p>
          <a:p>
            <a:pPr lvl="2"/>
            <a:r>
              <a:rPr lang="en-US" sz="2000" dirty="0"/>
              <a:t>“herself” is reflecting </a:t>
            </a:r>
            <a:r>
              <a:rPr lang="en-US" sz="2000" dirty="0" smtClean="0"/>
              <a:t>Layla, who </a:t>
            </a:r>
            <a:r>
              <a:rPr lang="en-US" sz="2000" dirty="0"/>
              <a:t>is the</a:t>
            </a:r>
          </a:p>
          <a:p>
            <a:pPr marL="457200" lvl="2" indent="0">
              <a:buNone/>
            </a:pPr>
            <a:r>
              <a:rPr lang="en-US" sz="2000" dirty="0"/>
              <a:t> subject.</a:t>
            </a:r>
          </a:p>
          <a:p>
            <a:r>
              <a:rPr lang="en-US" sz="2400" u="sng" dirty="0"/>
              <a:t>Intensive pronoun- </a:t>
            </a:r>
            <a:r>
              <a:rPr lang="en-US" sz="2400" dirty="0"/>
              <a:t>adds emphasis to a </a:t>
            </a:r>
          </a:p>
          <a:p>
            <a:pPr marL="0" indent="0">
              <a:buNone/>
            </a:pPr>
            <a:r>
              <a:rPr lang="en-US" sz="2400" dirty="0"/>
              <a:t>noun or pronoun in the same sentence.</a:t>
            </a:r>
          </a:p>
          <a:p>
            <a:pPr lvl="1"/>
            <a:r>
              <a:rPr lang="en-US" sz="2000" dirty="0"/>
              <a:t>Example: The </a:t>
            </a:r>
            <a:r>
              <a:rPr lang="en-US" sz="2000" u="sng" dirty="0"/>
              <a:t>wait itself </a:t>
            </a:r>
            <a:r>
              <a:rPr lang="en-US" sz="2000" dirty="0"/>
              <a:t>would take hours.</a:t>
            </a:r>
          </a:p>
          <a:p>
            <a:pPr lvl="2"/>
            <a:r>
              <a:rPr lang="en-US" sz="2000" dirty="0"/>
              <a:t>“itself” puts emphasis on the noun, wait</a:t>
            </a:r>
          </a:p>
          <a:p>
            <a:r>
              <a:rPr lang="en-US" sz="2400" u="sng" dirty="0"/>
              <a:t>Demonstrative pronoun</a:t>
            </a:r>
            <a:r>
              <a:rPr lang="en-US" sz="2400" dirty="0"/>
              <a:t>- points out specific persons, places, things, or ideas. They allow one to indicate whether the things you are pointing out are relatively near in time or space or farther away.</a:t>
            </a:r>
          </a:p>
          <a:p>
            <a:pPr lvl="1"/>
            <a:r>
              <a:rPr lang="en-US" sz="2000" dirty="0"/>
              <a:t>Demonstrative pronoun are: this, these, that and those</a:t>
            </a:r>
          </a:p>
          <a:p>
            <a:pPr lvl="2"/>
            <a:r>
              <a:rPr lang="en-US" sz="2000" dirty="0"/>
              <a:t>Example: The people at the front of the line will get better tickets than</a:t>
            </a:r>
            <a:r>
              <a:rPr lang="en-US" sz="2000" u="sng" dirty="0"/>
              <a:t> those </a:t>
            </a:r>
            <a:r>
              <a:rPr lang="en-US" sz="2000" dirty="0"/>
              <a:t>at the end.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402677"/>
              </p:ext>
            </p:extLst>
          </p:nvPr>
        </p:nvGraphicFramePr>
        <p:xfrm>
          <a:off x="5108713" y="2747249"/>
          <a:ext cx="6937512" cy="19114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4378">
                  <a:extLst>
                    <a:ext uri="{9D8B030D-6E8A-4147-A177-3AD203B41FA5}">
                      <a16:colId xmlns:a16="http://schemas.microsoft.com/office/drawing/2014/main" xmlns="" val="1138347637"/>
                    </a:ext>
                  </a:extLst>
                </a:gridCol>
                <a:gridCol w="1734378">
                  <a:extLst>
                    <a:ext uri="{9D8B030D-6E8A-4147-A177-3AD203B41FA5}">
                      <a16:colId xmlns:a16="http://schemas.microsoft.com/office/drawing/2014/main" xmlns="" val="482399122"/>
                    </a:ext>
                  </a:extLst>
                </a:gridCol>
                <a:gridCol w="1734378">
                  <a:extLst>
                    <a:ext uri="{9D8B030D-6E8A-4147-A177-3AD203B41FA5}">
                      <a16:colId xmlns:a16="http://schemas.microsoft.com/office/drawing/2014/main" xmlns="" val="3263989855"/>
                    </a:ext>
                  </a:extLst>
                </a:gridCol>
                <a:gridCol w="1734378">
                  <a:extLst>
                    <a:ext uri="{9D8B030D-6E8A-4147-A177-3AD203B41FA5}">
                      <a16:colId xmlns:a16="http://schemas.microsoft.com/office/drawing/2014/main" xmlns="" val="245594704"/>
                    </a:ext>
                  </a:extLst>
                </a:gridCol>
              </a:tblGrid>
              <a:tr h="432825">
                <a:tc>
                  <a:txBody>
                    <a:bodyPr/>
                    <a:lstStyle/>
                    <a:p>
                      <a:r>
                        <a:rPr lang="en-US" sz="1400" dirty="0"/>
                        <a:t>Reflexive &amp; Intensive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Third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285741"/>
                  </a:ext>
                </a:extLst>
              </a:tr>
              <a:tr h="747067">
                <a:tc>
                  <a:txBody>
                    <a:bodyPr/>
                    <a:lstStyle/>
                    <a:p>
                      <a:r>
                        <a:rPr lang="en-US" b="1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Himself, herself, itself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6009477"/>
                  </a:ext>
                </a:extLst>
              </a:tr>
              <a:tr h="432825">
                <a:tc>
                  <a:txBody>
                    <a:bodyPr/>
                    <a:lstStyle/>
                    <a:p>
                      <a:r>
                        <a:rPr lang="en-US" b="1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Ourselves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Yourselves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themselves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2294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9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75579"/>
            <a:ext cx="7729728" cy="1188720"/>
          </a:xfrm>
        </p:spPr>
        <p:txBody>
          <a:bodyPr/>
          <a:lstStyle/>
          <a:p>
            <a:r>
              <a:rPr lang="en-US" dirty="0"/>
              <a:t>Pronouns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05" y="1603513"/>
            <a:ext cx="11412508" cy="4956313"/>
          </a:xfrm>
        </p:spPr>
        <p:txBody>
          <a:bodyPr>
            <a:normAutofit/>
          </a:bodyPr>
          <a:lstStyle/>
          <a:p>
            <a:r>
              <a:rPr lang="en-US" u="sng" dirty="0"/>
              <a:t>Indefinite Pronouns </a:t>
            </a:r>
            <a:r>
              <a:rPr lang="en-US" dirty="0"/>
              <a:t>do not refer to a specific person, place or thing. An indefinite pronoun usually does not have an antecedent.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NOTE: the context of the sentence will make the list either an ADJECTIVE or a PRONOUN</a:t>
            </a:r>
          </a:p>
          <a:p>
            <a:pPr lvl="1"/>
            <a:r>
              <a:rPr lang="en-US" sz="1800" u="sng" dirty="0"/>
              <a:t>Adjective example</a:t>
            </a:r>
            <a:r>
              <a:rPr lang="en-US" sz="1800" dirty="0"/>
              <a:t>: Several people had to wait in the rain.</a:t>
            </a:r>
          </a:p>
          <a:p>
            <a:pPr lvl="1"/>
            <a:r>
              <a:rPr lang="en-US" sz="1800" u="sng" dirty="0"/>
              <a:t>Pronoun example</a:t>
            </a:r>
            <a:r>
              <a:rPr lang="en-US" sz="1800" dirty="0"/>
              <a:t>: Several of the fans waited anxiously in line.</a:t>
            </a:r>
          </a:p>
          <a:p>
            <a:r>
              <a:rPr lang="en-US" sz="2000" u="sng" dirty="0"/>
              <a:t>Interrogative Pronouns </a:t>
            </a:r>
            <a:r>
              <a:rPr lang="en-US" sz="2000" dirty="0"/>
              <a:t>are used when asking questions.</a:t>
            </a:r>
          </a:p>
          <a:p>
            <a:pPr lvl="1"/>
            <a:r>
              <a:rPr lang="en-US" sz="1800" dirty="0"/>
              <a:t>These include: who, whom, whose, which, what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What is your favorite song?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52175"/>
              </p:ext>
            </p:extLst>
          </p:nvPr>
        </p:nvGraphicFramePr>
        <p:xfrm>
          <a:off x="2231136" y="2040834"/>
          <a:ext cx="8715160" cy="17117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25148">
                  <a:extLst>
                    <a:ext uri="{9D8B030D-6E8A-4147-A177-3AD203B41FA5}">
                      <a16:colId xmlns:a16="http://schemas.microsoft.com/office/drawing/2014/main" xmlns="" val="1158065493"/>
                    </a:ext>
                  </a:extLst>
                </a:gridCol>
                <a:gridCol w="6290012">
                  <a:extLst>
                    <a:ext uri="{9D8B030D-6E8A-4147-A177-3AD203B41FA5}">
                      <a16:colId xmlns:a16="http://schemas.microsoft.com/office/drawing/2014/main" xmlns="" val="1682558018"/>
                    </a:ext>
                  </a:extLst>
                </a:gridCol>
              </a:tblGrid>
              <a:tr h="39869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another, anybody, anything, each, either, everybody, everyone, everything, much, neither, nobody, no one, nothing, one, somebody, someone, something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7124840"/>
                  </a:ext>
                </a:extLst>
              </a:tr>
              <a:tr h="39869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Both, few, many, several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5167470"/>
                  </a:ext>
                </a:extLst>
              </a:tr>
              <a:tr h="39869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Singular or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All, any, more, most, none, some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314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75578"/>
            <a:ext cx="7729728" cy="1188720"/>
          </a:xfrm>
        </p:spPr>
        <p:txBody>
          <a:bodyPr/>
          <a:lstStyle/>
          <a:p>
            <a:r>
              <a:rPr lang="en-US" dirty="0"/>
              <a:t>Pronouns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606063"/>
            <a:ext cx="11442231" cy="5064368"/>
          </a:xfrm>
        </p:spPr>
        <p:txBody>
          <a:bodyPr>
            <a:normAutofit/>
          </a:bodyPr>
          <a:lstStyle/>
          <a:p>
            <a:r>
              <a:rPr lang="en-US" sz="2000" dirty="0"/>
              <a:t>Write the sentence and underline the pronouns. Then, circle the antecedent if there is one.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After receiving an email that Sugarland was going to be in town, Melina instantly bought herself a ticket.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 smtClean="0"/>
              <a:t>A </a:t>
            </a:r>
            <a:r>
              <a:rPr lang="en-US" sz="1800" dirty="0"/>
              <a:t>frustrated fan might </a:t>
            </a:r>
            <a:r>
              <a:rPr lang="en-US" sz="1800" dirty="0" smtClean="0"/>
              <a:t>as well </a:t>
            </a:r>
            <a:r>
              <a:rPr lang="en-US" sz="1800" dirty="0"/>
              <a:t>ask himself or herself why this happens.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The best way to find out is to ask the ticket sellers themselves.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 smtClean="0"/>
              <a:t>Someone gets up before dawn in order to be first in line.</a:t>
            </a:r>
          </a:p>
          <a:p>
            <a:r>
              <a:rPr lang="en-US" sz="2000" dirty="0" smtClean="0"/>
              <a:t>Write </a:t>
            </a:r>
            <a:r>
              <a:rPr lang="en-US" sz="2000" dirty="0"/>
              <a:t>each pronoun and indicate what kind it is.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Michael decided that he was going to visit the movie theatre.  (1)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He tried to call his friend, but she would not answer. </a:t>
            </a:r>
            <a:r>
              <a:rPr lang="en-US" sz="1800" dirty="0" smtClean="0"/>
              <a:t>(3)</a:t>
            </a:r>
            <a:endParaRPr lang="en-US" sz="1800" dirty="0"/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He thought to himself, “Why isn’t she answering her phone?” </a:t>
            </a:r>
            <a:r>
              <a:rPr lang="en-US" sz="1800" dirty="0" smtClean="0"/>
              <a:t>(4)</a:t>
            </a:r>
            <a:endParaRPr lang="en-US" sz="1800" dirty="0"/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Even though she did not answer, he decided that everyone goes to the movies so he will not be alone. (4)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Michael decided to see </a:t>
            </a:r>
            <a:r>
              <a:rPr lang="en-US" sz="1800" i="1" dirty="0" err="1"/>
              <a:t>Deadpool</a:t>
            </a:r>
            <a:r>
              <a:rPr lang="en-US" sz="1800" dirty="0"/>
              <a:t> because he heard that it was a good movie. </a:t>
            </a:r>
            <a:r>
              <a:rPr lang="en-US" sz="1800" dirty="0" smtClean="0"/>
              <a:t>(2)</a:t>
            </a:r>
            <a:endParaRPr lang="en-US" sz="1800" dirty="0"/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To his surprise, no one was in the theater</a:t>
            </a:r>
            <a:r>
              <a:rPr lang="en-US" sz="1800" dirty="0" smtClean="0"/>
              <a:t>. (2)</a:t>
            </a:r>
            <a:endParaRPr lang="en-US" sz="1800" dirty="0"/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14415"/>
            <a:ext cx="7729728" cy="1188720"/>
          </a:xfrm>
        </p:spPr>
        <p:txBody>
          <a:bodyPr/>
          <a:lstStyle/>
          <a:p>
            <a:r>
              <a:rPr lang="en-US" dirty="0" smtClean="0"/>
              <a:t>Pronoun Practice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4" y="1570892"/>
            <a:ext cx="5486400" cy="5099539"/>
          </a:xfrm>
        </p:spPr>
        <p:txBody>
          <a:bodyPr/>
          <a:lstStyle/>
          <a:p>
            <a:r>
              <a:rPr lang="en-US" sz="2000" dirty="0"/>
              <a:t>Write the sentence and underline the pronouns. Then, circle the antecedent if there is one.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After receiving an email that Sugarland was going to be in town, </a:t>
            </a:r>
            <a:r>
              <a:rPr lang="en-US" sz="1800" b="1" dirty="0"/>
              <a:t>Melina</a:t>
            </a:r>
            <a:r>
              <a:rPr lang="en-US" sz="1800" dirty="0"/>
              <a:t> instantly bought </a:t>
            </a:r>
            <a:r>
              <a:rPr lang="en-US" sz="1800" b="1" u="sng" dirty="0"/>
              <a:t>herself</a:t>
            </a:r>
            <a:r>
              <a:rPr lang="en-US" sz="1800" b="1" dirty="0"/>
              <a:t> </a:t>
            </a:r>
            <a:r>
              <a:rPr lang="en-US" sz="1800" dirty="0"/>
              <a:t>a ticket.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 smtClean="0"/>
              <a:t>A </a:t>
            </a:r>
            <a:r>
              <a:rPr lang="en-US" sz="1800" dirty="0"/>
              <a:t>frustrated </a:t>
            </a:r>
            <a:r>
              <a:rPr lang="en-US" sz="1800" b="1" dirty="0"/>
              <a:t>fan</a:t>
            </a:r>
            <a:r>
              <a:rPr lang="en-US" sz="1800" dirty="0"/>
              <a:t> might well ask </a:t>
            </a:r>
            <a:r>
              <a:rPr lang="en-US" sz="1800" b="1" u="sng" dirty="0"/>
              <a:t>himself</a:t>
            </a:r>
            <a:r>
              <a:rPr lang="en-US" sz="1800" dirty="0"/>
              <a:t> or </a:t>
            </a:r>
            <a:r>
              <a:rPr lang="en-US" sz="1800" b="1" u="sng" dirty="0"/>
              <a:t>herself</a:t>
            </a:r>
            <a:r>
              <a:rPr lang="en-US" sz="1800" b="1" dirty="0"/>
              <a:t> </a:t>
            </a:r>
            <a:r>
              <a:rPr lang="en-US" sz="1800" dirty="0"/>
              <a:t>why this happens.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1800" dirty="0"/>
              <a:t>The best way to find out is to ask the </a:t>
            </a:r>
            <a:r>
              <a:rPr lang="en-US" sz="1800" b="1" dirty="0"/>
              <a:t>ticket sellers </a:t>
            </a:r>
            <a:r>
              <a:rPr lang="en-US" sz="1800" b="1" u="sng" dirty="0"/>
              <a:t>themselves</a:t>
            </a:r>
            <a:r>
              <a:rPr lang="en-US" sz="1800" b="1" dirty="0"/>
              <a:t>. </a:t>
            </a:r>
            <a:endParaRPr lang="en-US" sz="1800" b="1" dirty="0" smtClean="0"/>
          </a:p>
          <a:p>
            <a:pPr marL="571500" lvl="1" indent="-342900">
              <a:buFont typeface="+mj-lt"/>
              <a:buAutoNum type="arabicPeriod"/>
            </a:pPr>
            <a:r>
              <a:rPr lang="en-US" sz="1800" b="1" u="sng" dirty="0" smtClean="0"/>
              <a:t>Someone</a:t>
            </a:r>
            <a:r>
              <a:rPr lang="en-US" sz="1800" dirty="0" smtClean="0"/>
              <a:t> gets up before dawn in order to be first in line. – </a:t>
            </a:r>
            <a:r>
              <a:rPr lang="en-US" sz="1800" b="1" dirty="0" smtClean="0"/>
              <a:t>no antecedent</a:t>
            </a:r>
            <a:endParaRPr lang="en-US" sz="1800" b="1" dirty="0"/>
          </a:p>
        </p:txBody>
      </p:sp>
      <p:sp>
        <p:nvSpPr>
          <p:cNvPr id="4" name="Oval 3"/>
          <p:cNvSpPr/>
          <p:nvPr/>
        </p:nvSpPr>
        <p:spPr>
          <a:xfrm>
            <a:off x="2133600" y="2637689"/>
            <a:ext cx="820616" cy="3282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81554" y="3315525"/>
            <a:ext cx="504092" cy="3282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43754" y="3886197"/>
            <a:ext cx="920260" cy="4982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6831" y="4135313"/>
            <a:ext cx="920260" cy="4982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02924" y="1565942"/>
            <a:ext cx="60842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Write each pronoun and indicate what kind it is.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Michael decided that </a:t>
            </a:r>
            <a:r>
              <a:rPr lang="en-US" b="1" dirty="0"/>
              <a:t>he </a:t>
            </a:r>
            <a:r>
              <a:rPr lang="en-US" dirty="0"/>
              <a:t>was going to visit the movie theatre.  </a:t>
            </a:r>
            <a:r>
              <a:rPr lang="en-US" dirty="0" smtClean="0"/>
              <a:t>- </a:t>
            </a:r>
            <a:r>
              <a:rPr lang="en-US" b="1" dirty="0" smtClean="0"/>
              <a:t>third person singular</a:t>
            </a:r>
            <a:endParaRPr lang="en-US" b="1" dirty="0"/>
          </a:p>
          <a:p>
            <a:pPr marL="571500" lvl="1" indent="-342900">
              <a:buFont typeface="+mj-lt"/>
              <a:buAutoNum type="arabicPeriod"/>
            </a:pPr>
            <a:r>
              <a:rPr lang="en-US" b="1" dirty="0"/>
              <a:t>He</a:t>
            </a:r>
            <a:r>
              <a:rPr lang="en-US" dirty="0"/>
              <a:t> tried to call his friend, but </a:t>
            </a:r>
            <a:r>
              <a:rPr lang="en-US" b="1" dirty="0"/>
              <a:t>she</a:t>
            </a:r>
            <a:r>
              <a:rPr lang="en-US" dirty="0"/>
              <a:t> would not answer.  </a:t>
            </a:r>
            <a:r>
              <a:rPr lang="en-US" dirty="0" smtClean="0"/>
              <a:t>-</a:t>
            </a:r>
            <a:r>
              <a:rPr lang="en-US" b="1" dirty="0" smtClean="0"/>
              <a:t>third person singular</a:t>
            </a:r>
            <a:endParaRPr lang="en-US" b="1" dirty="0"/>
          </a:p>
          <a:p>
            <a:pPr marL="571500" lvl="1" indent="-342900">
              <a:buFont typeface="+mj-lt"/>
              <a:buAutoNum type="arabicPeriod"/>
            </a:pPr>
            <a:r>
              <a:rPr lang="en-US" b="1" dirty="0"/>
              <a:t>He</a:t>
            </a:r>
            <a:r>
              <a:rPr lang="en-US" dirty="0"/>
              <a:t> thought to </a:t>
            </a:r>
            <a:r>
              <a:rPr lang="en-US" b="1" dirty="0"/>
              <a:t>himself</a:t>
            </a:r>
            <a:r>
              <a:rPr lang="en-US" dirty="0"/>
              <a:t>, “Why isn’t </a:t>
            </a:r>
            <a:r>
              <a:rPr lang="en-US" b="1" dirty="0"/>
              <a:t>she</a:t>
            </a:r>
            <a:r>
              <a:rPr lang="en-US" dirty="0"/>
              <a:t> answering </a:t>
            </a:r>
            <a:endParaRPr lang="en-US" dirty="0" smtClean="0"/>
          </a:p>
          <a:p>
            <a:pPr marL="571500" lvl="1" indent="-342900">
              <a:buFont typeface="+mj-lt"/>
              <a:buAutoNum type="arabicPeriod"/>
            </a:pPr>
            <a:endParaRPr lang="en-US" b="1" dirty="0"/>
          </a:p>
          <a:p>
            <a:pPr marL="228600" lvl="1"/>
            <a:r>
              <a:rPr lang="en-US" b="1" dirty="0" smtClean="0"/>
              <a:t>her</a:t>
            </a:r>
            <a:r>
              <a:rPr lang="en-US" dirty="0" smtClean="0"/>
              <a:t> </a:t>
            </a:r>
            <a:r>
              <a:rPr lang="en-US" dirty="0"/>
              <a:t>phone?” </a:t>
            </a:r>
          </a:p>
          <a:p>
            <a:pPr marL="228600" lvl="1"/>
            <a:endParaRPr lang="en-US" dirty="0" smtClean="0"/>
          </a:p>
          <a:p>
            <a:pPr marL="228600" lvl="1"/>
            <a:endParaRPr lang="en-US" dirty="0"/>
          </a:p>
          <a:p>
            <a:pPr marL="571500" lvl="1" indent="-342900">
              <a:buAutoNum type="arabicPeriod" startAt="4"/>
            </a:pPr>
            <a:r>
              <a:rPr lang="en-US" dirty="0" smtClean="0"/>
              <a:t>Even </a:t>
            </a:r>
            <a:r>
              <a:rPr lang="en-US" dirty="0"/>
              <a:t>though </a:t>
            </a:r>
            <a:r>
              <a:rPr lang="en-US" b="1" dirty="0"/>
              <a:t>she</a:t>
            </a:r>
            <a:r>
              <a:rPr lang="en-US" dirty="0"/>
              <a:t> did not answer, </a:t>
            </a:r>
            <a:r>
              <a:rPr lang="en-US" b="1" dirty="0"/>
              <a:t>he</a:t>
            </a:r>
            <a:r>
              <a:rPr lang="en-US" dirty="0"/>
              <a:t> decided that </a:t>
            </a:r>
            <a:r>
              <a:rPr lang="en-US" b="1" dirty="0"/>
              <a:t>everyone</a:t>
            </a:r>
            <a:r>
              <a:rPr lang="en-US" dirty="0"/>
              <a:t> goes to the movies so </a:t>
            </a:r>
            <a:r>
              <a:rPr lang="en-US" b="1" dirty="0"/>
              <a:t>he</a:t>
            </a:r>
            <a:r>
              <a:rPr lang="en-US" dirty="0"/>
              <a:t> will not be alone. </a:t>
            </a:r>
            <a:r>
              <a:rPr lang="en-US" dirty="0" smtClean="0"/>
              <a:t> – </a:t>
            </a:r>
            <a:r>
              <a:rPr lang="en-US" b="1" dirty="0" smtClean="0"/>
              <a:t>third person singular &amp; singular indefinite</a:t>
            </a:r>
          </a:p>
          <a:p>
            <a:pPr marL="571500" lvl="1" indent="-342900">
              <a:buAutoNum type="arabicPeriod" startAt="4"/>
            </a:pPr>
            <a:r>
              <a:rPr lang="en-US" dirty="0" smtClean="0"/>
              <a:t>Michael </a:t>
            </a:r>
            <a:r>
              <a:rPr lang="en-US" dirty="0"/>
              <a:t>decided to see </a:t>
            </a:r>
            <a:r>
              <a:rPr lang="en-US" i="1" dirty="0" err="1"/>
              <a:t>Deadpool</a:t>
            </a:r>
            <a:r>
              <a:rPr lang="en-US" dirty="0"/>
              <a:t> because </a:t>
            </a:r>
            <a:r>
              <a:rPr lang="en-US" b="1" dirty="0"/>
              <a:t>he</a:t>
            </a:r>
            <a:r>
              <a:rPr lang="en-US" dirty="0"/>
              <a:t> heard that </a:t>
            </a:r>
            <a:r>
              <a:rPr lang="en-US" b="1" dirty="0"/>
              <a:t>it</a:t>
            </a:r>
            <a:r>
              <a:rPr lang="en-US" dirty="0"/>
              <a:t> was a good movie. </a:t>
            </a:r>
            <a:r>
              <a:rPr lang="en-US" dirty="0" smtClean="0"/>
              <a:t>–</a:t>
            </a:r>
            <a:r>
              <a:rPr lang="en-US" b="1" dirty="0" smtClean="0"/>
              <a:t>third person singular</a:t>
            </a:r>
          </a:p>
          <a:p>
            <a:pPr marL="571500" lvl="1" indent="-342900">
              <a:buAutoNum type="arabicPeriod" startAt="4"/>
            </a:pPr>
            <a:r>
              <a:rPr lang="en-US" dirty="0" smtClean="0"/>
              <a:t>To </a:t>
            </a:r>
            <a:r>
              <a:rPr lang="en-US" b="1" dirty="0"/>
              <a:t>his</a:t>
            </a:r>
            <a:r>
              <a:rPr lang="en-US" dirty="0"/>
              <a:t> surprise, </a:t>
            </a:r>
            <a:r>
              <a:rPr lang="en-US" b="1" dirty="0"/>
              <a:t>no one </a:t>
            </a:r>
            <a:r>
              <a:rPr lang="en-US" dirty="0"/>
              <a:t>was in the theater</a:t>
            </a:r>
            <a:r>
              <a:rPr lang="en-US" dirty="0" smtClean="0"/>
              <a:t>. – </a:t>
            </a:r>
            <a:r>
              <a:rPr lang="en-US" b="1" dirty="0" smtClean="0"/>
              <a:t>third person possessive singular &amp; singular indefinite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02924" y="3218222"/>
            <a:ext cx="2180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Third person singular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770202" y="3218039"/>
            <a:ext cx="1680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Third person singular reflexive 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0" y="3194776"/>
            <a:ext cx="2180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Third person singular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7785" y="3741259"/>
            <a:ext cx="2180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Third person singular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3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1573</TotalTime>
  <Words>898</Words>
  <Application>Microsoft Office PowerPoint</Application>
  <PresentationFormat>Custom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Parcel</vt:lpstr>
      <vt:lpstr>Your vs. you’re</vt:lpstr>
      <vt:lpstr>Compound nouns</vt:lpstr>
      <vt:lpstr>Pronouns cont.</vt:lpstr>
      <vt:lpstr>Pronouns cont.</vt:lpstr>
      <vt:lpstr>Pronouns Practice</vt:lpstr>
      <vt:lpstr>Pronoun Practice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cont.</dc:title>
  <dc:creator>Brandon Easton</dc:creator>
  <cp:lastModifiedBy>Emily Mendenhall</cp:lastModifiedBy>
  <cp:revision>17</cp:revision>
  <cp:lastPrinted>2017-01-19T13:24:01Z</cp:lastPrinted>
  <dcterms:created xsi:type="dcterms:W3CDTF">2017-01-18T23:06:06Z</dcterms:created>
  <dcterms:modified xsi:type="dcterms:W3CDTF">2017-01-20T11:23:10Z</dcterms:modified>
</cp:coreProperties>
</file>