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3.xml" ContentType="application/inkml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 autoAdjust="0"/>
  </p:normalViewPr>
  <p:slideViewPr>
    <p:cSldViewPr snapToGrid="0">
      <p:cViewPr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36" y="148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ED61B-CEAB-420E-973F-EEF80FB90AB6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97C6E0-C2CB-4B3D-A248-346DEBFB1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348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2-11T19:34:01.27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Group>
    <inkml:annotationXML>
      <emma:emma xmlns:emma="http://www.w3.org/2003/04/emma" version="1.0">
        <emma:interpretation id="{B2C605BA-5CCC-41D9-9A7E-489D98EC33A9}" emma:medium="tactile" emma:mode="ink">
          <msink:context xmlns:msink="http://schemas.microsoft.com/ink/2010/main" type="inkDrawing" rotatedBoundingBox="5146,11351 12772,11211 12803,12884 5177,13024" semanticType="callout" shapeName="Other"/>
        </emma:interpretation>
      </emma:emma>
    </inkml:annotationXML>
    <inkml:trace contextRef="#ctx0" brushRef="#br0">1 188,'0'0,"0"0,0 0,0 0,0 0,0 0,0 0,0 0,0 0,0 0,0 0,0 6,0 3,0-2,0 6,0 0,0 4,0-1,0-3,0 3,0-2,0 3,6 5,2 5,7 11,6 5,-1 1,4 6,3 6,-3-5,1 1,-4-9,7 1,-1-7,1-4,2 0,2-1,2-5,1-1,2 2,6 1,3-3,5-1,1 3,4 2,-2-4,-3-6,-4-1,2-2,-1-6,5 3,4 4,7 0,3-3,4 1,2-1,-5 3,-8-2,-1-3,1-5,-3-2,2-4,2-1,4-1,10-1,5 1,0-1,0 0,-7 1,-4 0,-14 0,-3 0,-5-7,3-7,4-2,7 1,-1-2,1 1,3-2,-3-5,-5 1,0-1,2-3,-7-4,-1 4,-9-1,2-1,-7 3,-3-5,-1 1,-6 0,-2-2,3-1,-5-2,-5 5,1-6,-3 5,-5-1,-2 0,-4 5,-3 0,0-1,-2-2,1-3,-1 4,0-6,-6-3,-1-1,0 5,-5 2,0 1,-4 4,1 8,3 0,-3 3,2-2,-3 2,1-3,-3-5,-4 2,1-2,5 3,-1-1,3 3,-3 4,2-2,3 3,-2-4,-4 2,0 3,4 3,-2 4,2 3,-3 1,2 1,3 0,-1 1,0 0,-3-1,2 1,2-1,5 0,2 0,-2 0,-2 0,-4 0,0 0,2 0,-3 0,2 0,-5 0,2 6,-3 2,2 7,-3-1,-3-1,-5 2,2 0,0 2,-2 6,-3 4,4-2,1 1,4-3,6-1,0-3,2-5,-3 1,2-1,4 2,-10 6,0-2,2 2,-7 4,0 4,-1 9,4-2,-1 5,4-4,-1-3,3 6,-1 1,2-5,4-4,4-1,4 1,3 0,1-4,2-2,-1 1,1 8,0-1,0-2,5 1,9 1,1 0,-1 1,8 0,1-5,-4-3,8 1,-2-5,-5 0,1-4,-4 1,1-3,4-5,4 1,-2-1,7 4,4-2,2-3,8 3,8-2,1 4,4-1,-2-4,-5-3,3-4,3-2,-2-2,3 5,-3 2,1-1,-2-1,2-2,3-2,-1-1,1 0,-4-1,-4 0,1-1,-2 1,-4-7,-3-1,3 0,7 1,6-3,5-2,5-3,-4-1,0 4,-6 3,0-3,-10 1,-1-5,-3 1,3-3,13-5,7 1,6-1,1-4,1 4,-6-2,-3-2,-7 3,-1 0,2-2,2-4,4-2,2 4,2-6,1-3,1-2,0 6,-6-4,-2 4,-6 2,-1 0,2-2,4-1,2 6,3 0,2 0,-4 4,-3-1,1-1,2 3,-11 0,-2-3,1 3,5 5,-3 6,2-1,-3 2,-5 2,1 3,-3 2,-2 2,-4 2,-3 0,-3 1,0-1,-2 1,-6-1,-2 0,-6 0,0 1,-5-1,-4 0,2 0,-3 0,4-1,-1 1,-3 0,-4 0,-2 0,-4 0,-1-6,12-8,3-3,-1 3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2-11T19:34:09.341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Group>
    <inkml:annotationXML>
      <emma:emma xmlns:emma="http://www.w3.org/2003/04/emma" version="1.0">
        <emma:interpretation id="{126C6002-8158-41F7-A230-01ADA9753EBC}" emma:medium="tactile" emma:mode="ink">
          <msink:context xmlns:msink="http://schemas.microsoft.com/ink/2010/main" type="writingRegion" rotatedBoundingBox="7842,11560 13633,10366 14143,12841 8352,14034"/>
        </emma:interpretation>
      </emma:emma>
    </inkml:annotationXML>
    <inkml:traceGroup>
      <inkml:annotationXML>
        <emma:emma xmlns:emma="http://www.w3.org/2003/04/emma" version="1.0">
          <emma:interpretation id="{43F080A7-5E8A-4450-9ECF-79F127F1D732}" emma:medium="tactile" emma:mode="ink">
            <msink:context xmlns:msink="http://schemas.microsoft.com/ink/2010/main" type="paragraph" rotatedBoundingBox="7842,11560 13633,10366 14143,12841 8352,1403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5E5FA13-A3E2-431E-8BB7-91DD841FE26F}" emma:medium="tactile" emma:mode="ink">
              <msink:context xmlns:msink="http://schemas.microsoft.com/ink/2010/main" type="line" rotatedBoundingBox="7842,11560 13633,10366 14143,12841 8352,14034"/>
            </emma:interpretation>
          </emma:emma>
        </inkml:annotationXML>
        <inkml:traceGroup>
          <inkml:annotationXML>
            <emma:emma xmlns:emma="http://www.w3.org/2003/04/emma" version="1.0">
              <emma:interpretation id="{B93B8040-D5EC-4335-A773-A767B16D8F67}" emma:medium="tactile" emma:mode="ink">
                <msink:context xmlns:msink="http://schemas.microsoft.com/ink/2010/main" type="inkWord" rotatedBoundingBox="8024,12442 8248,12395 8298,12638 8074,12685"/>
              </emma:interpretation>
              <emma:one-of disjunction-type="recognition" id="oneOf0">
                <emma:interpretation id="interp0" emma:lang="en-US" emma:confidence="0">
                  <emma:literal>...</emma:literal>
                </emma:interpretation>
                <emma:interpretation id="interp1" emma:lang="en-US" emma:confidence="0">
                  <emma:literal>....</emma:literal>
                </emma:interpretation>
                <emma:interpretation id="interp2" emma:lang="en-US" emma:confidence="0">
                  <emma:literal>t</emma:literal>
                </emma:interpretation>
                <emma:interpretation id="interp3" emma:lang="en-US" emma:confidence="0">
                  <emma:literal>1 s</emma:literal>
                </emma:interpretation>
                <emma:interpretation id="interp4" emma:lang="en-US" emma:confidence="0">
                  <emma:literal>to</emma:literal>
                </emma:interpretation>
              </emma:one-of>
            </emma:emma>
          </inkml:annotationXML>
          <inkml:trace contextRef="#ctx0" brushRef="#br0">0 0</inkml:trace>
          <inkml:trace contextRef="#ctx0" brushRef="#br0" timeOffset="135">0 0</inkml:trace>
          <inkml:trace contextRef="#ctx0" brushRef="#br0" timeOffset="-794">257 184</inkml:trace>
          <inkml:trace contextRef="#ctx0" brushRef="#br0" timeOffset="-966">257 184</inkml:trace>
          <inkml:trace contextRef="#ctx0" brushRef="#br0" timeOffset="-1747">257 184</inkml:trace>
        </inkml:traceGroup>
        <inkml:traceGroup>
          <inkml:annotationXML>
            <emma:emma xmlns:emma="http://www.w3.org/2003/04/emma" version="1.0">
              <emma:interpretation id="{59BD55EB-26D4-4F81-A0A0-CC994F7CF0A1}" emma:medium="tactile" emma:mode="ink">
                <msink:context xmlns:msink="http://schemas.microsoft.com/ink/2010/main" type="inkWord" rotatedBoundingBox="11451,10816 13633,10366 14143,12841 11961,13291"/>
              </emma:interpretation>
              <emma:one-of disjunction-type="recognition" id="oneOf1">
                <emma:interpretation id="interp5" emma:lang="en-US" emma:confidence="0">
                  <emma:literal>F.</emma:literal>
                </emma:interpretation>
                <emma:interpretation id="interp6" emma:lang="en-US" emma:confidence="0">
                  <emma:literal>7.</emma:literal>
                </emma:interpretation>
                <emma:interpretation id="interp7" emma:lang="en-US" emma:confidence="0">
                  <emma:literal>be.</emma:literal>
                </emma:interpretation>
                <emma:interpretation id="interp8" emma:lang="en-US" emma:confidence="0">
                  <emma:literal>&gt;..</emma:literal>
                </emma:interpretation>
                <emma:interpretation id="interp9" emma:lang="en-US" emma:confidence="0">
                  <emma:literal>He.</emma:literal>
                </emma:interpretation>
              </emma:one-of>
            </emma:emma>
          </inkml:annotationXML>
          <inkml:trace contextRef="#ctx0" brushRef="#br0" timeOffset="-6708">3938-1731,'0'0,"0"0,0 0,0 0,0 0,0 0,0 0,0 0,0 0,0 0,0 0,0 0,0 0,0 0,0 6,6 2,3 7,11 6,9 6,6 11,10 5,3 2,6-1,0-1,3 4,5 1,-2-2,1 4,9-1,6-1,1 2,1-6,0-5,-2-3,0-7,-8-3,-2-5,-6 0,-8-4,1-5,3 2,-1-1,2-3,-2 3,-4-1,2-2,-9 3,-5 0,-3-3,-7 4,-3-1,-6-3,1-3,-5-2,-3-3,-5-1,-4-1,-2 0,-2-1,0 1,-1-1,0 1,0 0,1 0,-1 0,1 0,0 0,0 0,0 0,0 0,0 0,0 0,0 0,0 0,0 0,0 6,0 2,-6 6,-15 7,-10 6,-12 5,-11 3,-10 2,-5 1,-5 6,-1 3,-1-2,-6-1,-2-2,-5 4,0 1,2-2,10-1,6-3,2 4,6 1,2-1,-1 5,-3 5,-3 1,-2 2,4-1,8-5,6 1,7-2,11-9,4 0,2-7,5-3,7-7,0-1,2-5,4-6,3 1,4-1,1 3,2-2,0-2,1-4,0-3,-1-2,1-2,-1-1,0-1,0 1,0-1,0 0</inkml:trace>
          <inkml:trace contextRef="#ctx0" brushRef="#br0" timeOffset="1392">5669-369</inkml:trace>
          <inkml:trace contextRef="#ctx0" brushRef="#br0" timeOffset="1203">5669-369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2-12T23:08:42.444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Group>
    <inkml:annotationXML>
      <emma:emma xmlns:emma="http://www.w3.org/2003/04/emma" version="1.0">
        <emma:interpretation id="{5FC14391-77AC-4A01-A963-B693620D4668}" emma:medium="tactile" emma:mode="ink">
          <msink:context xmlns:msink="http://schemas.microsoft.com/ink/2010/main" type="writingRegion" rotatedBoundingBox="7468,550 10993,550 10993,4755 7468,4755"/>
        </emma:interpretation>
      </emma:emma>
    </inkml:annotationXML>
    <inkml:traceGroup>
      <inkml:annotationXML>
        <emma:emma xmlns:emma="http://www.w3.org/2003/04/emma" version="1.0">
          <emma:interpretation id="{0A964E1A-A64F-4581-9981-2F13F0729FB1}" emma:medium="tactile" emma:mode="ink">
            <msink:context xmlns:msink="http://schemas.microsoft.com/ink/2010/main" type="paragraph" rotatedBoundingBox="7468,550 10993,550 10993,4755 7468,475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88ED2BE-D9DF-4E56-9EE2-E2DFB93490D6}" emma:medium="tactile" emma:mode="ink">
              <msink:context xmlns:msink="http://schemas.microsoft.com/ink/2010/main" type="line" rotatedBoundingBox="7468,550 10993,550 10993,4755 7468,4755"/>
            </emma:interpretation>
          </emma:emma>
        </inkml:annotationXML>
        <inkml:traceGroup>
          <inkml:annotationXML>
            <emma:emma xmlns:emma="http://www.w3.org/2003/04/emma" version="1.0">
              <emma:interpretation id="{CDA2B984-5B85-43D2-9421-B1822BFB08D9}" emma:medium="tactile" emma:mode="ink">
                <msink:context xmlns:msink="http://schemas.microsoft.com/ink/2010/main" type="inkWord" rotatedBoundingBox="7468,550 10993,550 10993,4755 7468,4755"/>
              </emma:interpretation>
              <emma:one-of disjunction-type="recognition" id="oneOf0">
                <emma:interpretation id="interp0" emma:lang="en-US" emma:confidence="1">
                  <emma:literal>{</emma:literal>
                </emma:interpretation>
                <emma:interpretation id="interp1" emma:lang="en-US" emma:confidence="0">
                  <emma:literal>C</emma:literal>
                </emma:interpretation>
                <emma:interpretation id="interp2" emma:lang="en-US" emma:confidence="0">
                  <emma:literal>c</emma:literal>
                </emma:interpretation>
                <emma:interpretation id="interp3" emma:lang="en-US" emma:confidence="0">
                  <emma:literal>&lt;</emma:literal>
                </emma:interpretation>
                <emma:interpretation id="interp4" emma:lang="en-US" emma:confidence="0">
                  <emma:literal>s</emma:literal>
                </emma:interpretation>
              </emma:one-of>
            </emma:emma>
          </inkml:annotationXML>
          <inkml:trace contextRef="#ctx0" brushRef="#br0">3280 260,'0'0,"0"0,0 0,0 0,0 0,0 0,-6 0,-2-7,0-1,-5 0,0-5,-4 1,-5-5,-12-6,-6-5,-9 3,-9-2,-6 5,-6 6,-3-1,-1 2,-2 5,1 3,-6 3,-2 8,-6 4,0 0,3 6,3-1,4 5,2 5,2 5,1 4,0 3,1 8,0 2,0 7,6 1,2-3,12-10,3 2,3 5,10-5,-2 3,7 6,1 1,7 4,1 5,4-2,6-4,5 0,3-2,4 2,0-2,2-3,0 1,0-7,0 1,0-1,-1-1,0 4,0-6,0-3,0 4,-6 1,-2-6,-7 2,1 2,-11-1,-1-6,-9 2,-4-3,-8-3,-3 1,2-5,-5-1,2 2,-4-4,7 1,7-4,3 0,-5-2,6 2,-4 3,-1-2,7-4,3 0,6-1,9-5,0-3,3-4,-2-2,2-1,2-2,5 0,2 1,3-1,1 1,7-1,3 1,6 0,7 0,12 6,12 3,12-2,14 6,8 0,2 4,0-1,-1 4,-2 4,-2 4,-2 4,-7 2,-2 3,-7 6,-7-3,-6 4,-10-6,-6 3,-2 8,-5-5,-6 2,-7 7,-5-1,4 5,-1-2,-1-4,-2-4,5 2,0-7,-1 2,-3 6,5 6,-1 1,6 3,5 4,6-3,-2 1,1-11,3 0,2-4,9-3,9-3,10-2,7-1,11-1,11-7,3-9,6-7,4-7,4-3,9-4,4-8,-6-1,-8-7,-11 0,-2 2,-3-2,-5-5,-4 1,-9 4,-3 5,-14 4,-10 4,-11 1,-6 2,0 1,-6 0,-5 0</inkml:trace>
        </inkml:traceGroup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511E0-7E31-4835-B2BA-E3044BCCA98D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AB993-2363-4DB1-AD67-9825343E4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40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AB993-2363-4DB1-AD67-9825343E4E2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1481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AB993-2363-4DB1-AD67-9825343E4E2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89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AB993-2363-4DB1-AD67-9825343E4E2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527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AB993-2363-4DB1-AD67-9825343E4E2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4304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AB993-2363-4DB1-AD67-9825343E4E2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2802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AB993-2363-4DB1-AD67-9825343E4E2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8116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AB993-2363-4DB1-AD67-9825343E4E2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2192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AB993-2363-4DB1-AD67-9825343E4E2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957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AB993-2363-4DB1-AD67-9825343E4E2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419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AB993-2363-4DB1-AD67-9825343E4E2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694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yszemY8Pl8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5" Type="http://schemas.openxmlformats.org/officeDocument/2006/relationships/image" Target="../media/image2.png"/><Relationship Id="rId4" Type="http://schemas.openxmlformats.org/officeDocument/2006/relationships/customXml" Target="../ink/ink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prepositions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809" y="2015732"/>
            <a:ext cx="4652931" cy="3450613"/>
          </a:xfrm>
        </p:spPr>
        <p:txBody>
          <a:bodyPr/>
          <a:lstStyle/>
          <a:p>
            <a:r>
              <a:rPr lang="en-US" dirty="0"/>
              <a:t>What is a preposition?</a:t>
            </a:r>
          </a:p>
          <a:p>
            <a:pPr lvl="1"/>
            <a:r>
              <a:rPr lang="en-US" dirty="0"/>
              <a:t>Shows the relationship between a noun or a pronoun and another word in a sentence</a:t>
            </a:r>
          </a:p>
          <a:p>
            <a:r>
              <a:rPr lang="en-US" dirty="0"/>
              <a:t>Why do they matter?</a:t>
            </a:r>
          </a:p>
          <a:p>
            <a:pPr lvl="1"/>
            <a:r>
              <a:rPr lang="en-US" dirty="0"/>
              <a:t>Prepositions help provide specific details</a:t>
            </a:r>
          </a:p>
          <a:p>
            <a:r>
              <a:rPr lang="en-US" dirty="0"/>
              <a:t>Common Prepositions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508762"/>
              </p:ext>
            </p:extLst>
          </p:nvPr>
        </p:nvGraphicFramePr>
        <p:xfrm>
          <a:off x="5655793" y="2249294"/>
          <a:ext cx="6259587" cy="3774440"/>
        </p:xfrm>
        <a:graphic>
          <a:graphicData uri="http://schemas.openxmlformats.org/drawingml/2006/table">
            <a:tbl>
              <a:tblPr/>
              <a:tblGrid>
                <a:gridCol w="1033478">
                  <a:extLst>
                    <a:ext uri="{9D8B030D-6E8A-4147-A177-3AD203B41FA5}">
                      <a16:colId xmlns:a16="http://schemas.microsoft.com/office/drawing/2014/main" xmlns="" val="3926241715"/>
                    </a:ext>
                  </a:extLst>
                </a:gridCol>
                <a:gridCol w="1350568">
                  <a:extLst>
                    <a:ext uri="{9D8B030D-6E8A-4147-A177-3AD203B41FA5}">
                      <a16:colId xmlns:a16="http://schemas.microsoft.com/office/drawing/2014/main" xmlns="" val="2208067061"/>
                    </a:ext>
                  </a:extLst>
                </a:gridCol>
                <a:gridCol w="1056965">
                  <a:extLst>
                    <a:ext uri="{9D8B030D-6E8A-4147-A177-3AD203B41FA5}">
                      <a16:colId xmlns:a16="http://schemas.microsoft.com/office/drawing/2014/main" xmlns="" val="1138688780"/>
                    </a:ext>
                  </a:extLst>
                </a:gridCol>
                <a:gridCol w="1362312">
                  <a:extLst>
                    <a:ext uri="{9D8B030D-6E8A-4147-A177-3AD203B41FA5}">
                      <a16:colId xmlns:a16="http://schemas.microsoft.com/office/drawing/2014/main" xmlns="" val="2748806105"/>
                    </a:ext>
                  </a:extLst>
                </a:gridCol>
                <a:gridCol w="1456264">
                  <a:extLst>
                    <a:ext uri="{9D8B030D-6E8A-4147-A177-3AD203B41FA5}">
                      <a16:colId xmlns:a16="http://schemas.microsoft.com/office/drawing/2014/main" xmlns="" val="396869732"/>
                    </a:ext>
                  </a:extLst>
                </a:gridCol>
              </a:tblGrid>
              <a:tr h="2984611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About</a:t>
                      </a:r>
                      <a:endParaRPr lang="en-US" sz="280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Above</a:t>
                      </a:r>
                      <a:endParaRPr lang="en-US" sz="280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Across</a:t>
                      </a:r>
                      <a:endParaRPr lang="en-US" sz="280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After</a:t>
                      </a:r>
                      <a:endParaRPr lang="en-US" sz="280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Against</a:t>
                      </a:r>
                      <a:endParaRPr lang="en-US" sz="280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Along</a:t>
                      </a:r>
                      <a:endParaRPr lang="en-US" sz="280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Among</a:t>
                      </a:r>
                      <a:endParaRPr lang="en-US" sz="280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Around</a:t>
                      </a:r>
                      <a:endParaRPr lang="en-US" sz="280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</a:t>
                      </a:r>
                      <a:endParaRPr lang="en-US" sz="280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At</a:t>
                      </a:r>
                      <a:endParaRPr lang="en-US" sz="2800">
                        <a:effectLst/>
                      </a:endParaRPr>
                    </a:p>
                    <a:p>
                      <a:pPr fontAlgn="t"/>
                      <a:r>
                        <a:rPr lang="en-US" sz="2800">
                          <a:effectLst/>
                        </a:rPr>
                        <a:t/>
                      </a:r>
                      <a:br>
                        <a:rPr lang="en-US" sz="2800">
                          <a:effectLst/>
                        </a:rPr>
                      </a:br>
                      <a:endParaRPr lang="en-US" sz="2800">
                        <a:effectLst/>
                      </a:endParaRPr>
                    </a:p>
                  </a:txBody>
                  <a:tcPr marL="88900" marR="88900" marT="88900" marB="88900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Before</a:t>
                      </a:r>
                      <a:endParaRPr lang="en-US" sz="2800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Behind</a:t>
                      </a:r>
                      <a:endParaRPr lang="en-US" sz="2800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Below</a:t>
                      </a:r>
                      <a:endParaRPr lang="en-US" sz="2800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Beneath</a:t>
                      </a:r>
                      <a:endParaRPr lang="en-US" sz="2800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Beside</a:t>
                      </a:r>
                      <a:endParaRPr lang="en-US" sz="2800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Between</a:t>
                      </a:r>
                      <a:endParaRPr lang="en-US" sz="2800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Beyond</a:t>
                      </a:r>
                      <a:endParaRPr lang="en-US" sz="2800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By</a:t>
                      </a:r>
                      <a:endParaRPr lang="en-US" sz="2800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Despite</a:t>
                      </a:r>
                      <a:endParaRPr lang="en-US" sz="2800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Down</a:t>
                      </a:r>
                      <a:endParaRPr lang="en-US" sz="2800" dirty="0">
                        <a:effectLst/>
                      </a:endParaRPr>
                    </a:p>
                  </a:txBody>
                  <a:tcPr marL="88900" marR="88900" marT="88900" marB="88900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During</a:t>
                      </a:r>
                      <a:endParaRPr lang="en-US" sz="2800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Except</a:t>
                      </a:r>
                      <a:endParaRPr lang="en-US" sz="2800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For</a:t>
                      </a:r>
                      <a:endParaRPr lang="en-US" sz="2800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From</a:t>
                      </a:r>
                      <a:endParaRPr lang="en-US" sz="2800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</a:t>
                      </a:r>
                      <a:endParaRPr lang="en-US" sz="2800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Inside</a:t>
                      </a:r>
                      <a:endParaRPr lang="en-US" sz="2800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Into</a:t>
                      </a:r>
                      <a:endParaRPr lang="en-US" sz="2800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Like</a:t>
                      </a:r>
                      <a:endParaRPr lang="en-US" sz="2800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Near</a:t>
                      </a:r>
                      <a:endParaRPr lang="en-US" sz="2800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Of</a:t>
                      </a:r>
                      <a:endParaRPr lang="en-US" sz="2800" dirty="0">
                        <a:effectLst/>
                      </a:endParaRPr>
                    </a:p>
                  </a:txBody>
                  <a:tcPr marL="88900" marR="88900" marT="88900" marB="88900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Off</a:t>
                      </a:r>
                      <a:endParaRPr lang="en-US" sz="280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On</a:t>
                      </a:r>
                      <a:endParaRPr lang="en-US" sz="280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Onto</a:t>
                      </a:r>
                      <a:endParaRPr lang="en-US" sz="280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Out</a:t>
                      </a:r>
                      <a:endParaRPr lang="en-US" sz="280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Outside</a:t>
                      </a:r>
                      <a:endParaRPr lang="en-US" sz="280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Over</a:t>
                      </a:r>
                      <a:endParaRPr lang="en-US" sz="280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Since</a:t>
                      </a:r>
                      <a:endParaRPr lang="en-US" sz="280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Through</a:t>
                      </a:r>
                      <a:endParaRPr lang="en-US" sz="280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Throughout</a:t>
                      </a:r>
                      <a:endParaRPr lang="en-US" sz="280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</a:t>
                      </a:r>
                      <a:endParaRPr lang="en-US" sz="2800">
                        <a:effectLst/>
                      </a:endParaRPr>
                    </a:p>
                    <a:p>
                      <a:pPr fontAlgn="t"/>
                      <a:r>
                        <a:rPr lang="en-US" sz="2800">
                          <a:effectLst/>
                        </a:rPr>
                        <a:t/>
                      </a:r>
                      <a:br>
                        <a:rPr lang="en-US" sz="2800">
                          <a:effectLst/>
                        </a:rPr>
                      </a:br>
                      <a:endParaRPr lang="en-US" sz="2800">
                        <a:effectLst/>
                      </a:endParaRPr>
                    </a:p>
                  </a:txBody>
                  <a:tcPr marL="88900" marR="88900" marT="88900" marB="88900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Toward</a:t>
                      </a:r>
                      <a:endParaRPr lang="en-US" sz="2800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Under</a:t>
                      </a:r>
                      <a:endParaRPr lang="en-US" sz="2800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Underneath</a:t>
                      </a:r>
                      <a:endParaRPr lang="en-US" sz="2800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Until</a:t>
                      </a:r>
                      <a:endParaRPr lang="en-US" sz="2800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Up</a:t>
                      </a:r>
                      <a:endParaRPr lang="en-US" sz="2800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Upon</a:t>
                      </a:r>
                      <a:endParaRPr lang="en-US" sz="2800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With</a:t>
                      </a:r>
                      <a:endParaRPr lang="en-US" sz="2800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Within</a:t>
                      </a:r>
                      <a:endParaRPr lang="en-US" sz="2800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Without</a:t>
                      </a:r>
                      <a:endParaRPr lang="en-US" sz="2800" dirty="0">
                        <a:effectLst/>
                      </a:endParaRPr>
                    </a:p>
                    <a:p>
                      <a:pPr fontAlgn="t"/>
                      <a:r>
                        <a:rPr lang="en-US" sz="2800" dirty="0">
                          <a:effectLst/>
                        </a:rPr>
                        <a:t/>
                      </a:r>
                      <a:br>
                        <a:rPr lang="en-US" sz="2800" dirty="0">
                          <a:effectLst/>
                        </a:rPr>
                      </a:br>
                      <a:endParaRPr lang="en-US" sz="2800" dirty="0">
                        <a:effectLst/>
                      </a:endParaRPr>
                    </a:p>
                  </a:txBody>
                  <a:tcPr marL="88900" marR="88900" marT="88900" marB="88900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06180299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414499" y="3213184"/>
            <a:ext cx="893672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7931" y="5693737"/>
            <a:ext cx="52053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rgbClr val="1155CC"/>
                </a:solidFill>
                <a:latin typeface="Arial" panose="020B0604020202020204" pitchFamily="34" charset="0"/>
                <a:hlinkClick r:id="rId3"/>
              </a:rPr>
              <a:t>https://www.youtube.com/watch?v=byszemY8Pl8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2" name="Ink 11"/>
              <p14:cNvContentPartPr/>
              <p14:nvPr/>
            </p14:nvContentPartPr>
            <p14:xfrm>
              <a:off x="2144095" y="4954398"/>
              <a:ext cx="2747160" cy="59832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135095" y="4945398"/>
                <a:ext cx="2765160" cy="61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1" name="Ink 20"/>
              <p14:cNvContentPartPr/>
              <p14:nvPr/>
            </p14:nvContentPartPr>
            <p14:xfrm>
              <a:off x="3186370" y="4684720"/>
              <a:ext cx="2121840" cy="929160"/>
            </p14:xfrm>
          </p:contentPart>
        </mc:Choice>
        <mc:Fallback xmlns="">
          <p:pic>
            <p:nvPicPr>
              <p:cNvPr id="21" name="Ink 20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177370" y="4675720"/>
                <a:ext cx="2139840" cy="947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68312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colons</a:t>
            </a:r>
          </a:p>
        </p:txBody>
      </p:sp>
      <p:sp>
        <p:nvSpPr>
          <p:cNvPr id="5" name="Star: 5 Points 4"/>
          <p:cNvSpPr/>
          <p:nvPr/>
        </p:nvSpPr>
        <p:spPr>
          <a:xfrm rot="20724154">
            <a:off x="5756259" y="2431512"/>
            <a:ext cx="993913" cy="90114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49" y="1987826"/>
            <a:ext cx="11542642" cy="4055165"/>
          </a:xfrm>
        </p:spPr>
        <p:txBody>
          <a:bodyPr/>
          <a:lstStyle/>
          <a:p>
            <a:r>
              <a:rPr lang="en-US" u="sng" dirty="0"/>
              <a:t>Main idea</a:t>
            </a:r>
            <a:r>
              <a:rPr lang="en-US" dirty="0"/>
              <a:t>: a colon indicates that a list, a quotation, or some form of explanation follows.</a:t>
            </a:r>
          </a:p>
          <a:p>
            <a:r>
              <a:rPr lang="en-US" dirty="0"/>
              <a:t>When to use a colon: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Use a colon to introduce a list of items.  </a:t>
            </a:r>
          </a:p>
          <a:p>
            <a:pPr lvl="2"/>
            <a:r>
              <a:rPr lang="en-US" u="sng" dirty="0"/>
              <a:t>Example</a:t>
            </a:r>
            <a:r>
              <a:rPr lang="en-US" dirty="0"/>
              <a:t>: The pentathlon included the following events: discus throw, long jump, javelin throw, running, and wrestling.</a:t>
            </a:r>
          </a:p>
          <a:p>
            <a:pPr lvl="2"/>
            <a:r>
              <a:rPr lang="en-US" dirty="0"/>
              <a:t>Never use a colon after a verb or a preposition</a:t>
            </a:r>
          </a:p>
          <a:p>
            <a:pPr lvl="3"/>
            <a:r>
              <a:rPr lang="en-US" u="sng" dirty="0"/>
              <a:t>Wrong Example</a:t>
            </a:r>
            <a:r>
              <a:rPr lang="en-US" dirty="0"/>
              <a:t>: The spectators watched: wrestling, boxing, and chariot races. </a:t>
            </a:r>
          </a:p>
          <a:p>
            <a:pPr lvl="3"/>
            <a:r>
              <a:rPr lang="en-US" u="sng" dirty="0"/>
              <a:t>Correct Example</a:t>
            </a:r>
            <a:r>
              <a:rPr lang="en-US" dirty="0"/>
              <a:t>: The spectators watched the following sports: wrestling, boxing, and chariot races.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Use a colon between two independent clauses when the second explains or summarizes the first. </a:t>
            </a:r>
          </a:p>
          <a:p>
            <a:pPr lvl="2"/>
            <a:r>
              <a:rPr lang="en-US" u="sng" dirty="0"/>
              <a:t>Example</a:t>
            </a:r>
            <a:r>
              <a:rPr lang="en-US" dirty="0"/>
              <a:t>: Before the games, the athletes had to affirm their eligibility to compete: they swore a solemn oath to Zeus.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For introducing textual evidence, use a colon for a long or formal quote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62870" y="2558919"/>
            <a:ext cx="2809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Colons often follow words like </a:t>
            </a:r>
            <a:r>
              <a:rPr lang="en-US" i="1" dirty="0"/>
              <a:t>these</a:t>
            </a:r>
            <a:r>
              <a:rPr lang="en-US" dirty="0"/>
              <a:t> and </a:t>
            </a:r>
            <a:r>
              <a:rPr lang="en-US" i="1" dirty="0"/>
              <a:t>the following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475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ar: 5 Points 4"/>
          <p:cNvSpPr/>
          <p:nvPr/>
        </p:nvSpPr>
        <p:spPr>
          <a:xfrm>
            <a:off x="1722783" y="2876422"/>
            <a:ext cx="2544417" cy="1868556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Compound prepositions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658" y="1962723"/>
            <a:ext cx="5452804" cy="3695955"/>
          </a:xfrm>
        </p:spPr>
        <p:txBody>
          <a:bodyPr/>
          <a:lstStyle/>
          <a:p>
            <a:r>
              <a:rPr lang="en-US" dirty="0"/>
              <a:t>What is a compound preposition?</a:t>
            </a:r>
          </a:p>
          <a:p>
            <a:pPr lvl="1"/>
            <a:r>
              <a:rPr lang="en-US" dirty="0"/>
              <a:t>Prepositions that consist of more than one word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Watch the difference between </a:t>
            </a:r>
            <a:r>
              <a:rPr lang="en-US" b="1" dirty="0"/>
              <a:t>because </a:t>
            </a:r>
            <a:r>
              <a:rPr lang="en-US" dirty="0"/>
              <a:t>as a preposition and a conjunction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44346"/>
              </p:ext>
            </p:extLst>
          </p:nvPr>
        </p:nvGraphicFramePr>
        <p:xfrm>
          <a:off x="5857462" y="2071387"/>
          <a:ext cx="5561496" cy="3825832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5561496">
                  <a:extLst>
                    <a:ext uri="{9D8B030D-6E8A-4147-A177-3AD203B41FA5}">
                      <a16:colId xmlns:a16="http://schemas.microsoft.com/office/drawing/2014/main" xmlns="" val="202563065"/>
                    </a:ext>
                  </a:extLst>
                </a:gridCol>
              </a:tblGrid>
              <a:tr h="478229">
                <a:tc>
                  <a:txBody>
                    <a:bodyPr/>
                    <a:lstStyle/>
                    <a:p>
                      <a:r>
                        <a:rPr lang="en-US" dirty="0"/>
                        <a:t>Commonly used Compound Prepositions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77778596"/>
                  </a:ext>
                </a:extLst>
              </a:tr>
              <a:tr h="478229">
                <a:tc>
                  <a:txBody>
                    <a:bodyPr/>
                    <a:lstStyle/>
                    <a:p>
                      <a:r>
                        <a:rPr lang="en-US" dirty="0"/>
                        <a:t>According to…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29471683"/>
                  </a:ext>
                </a:extLst>
              </a:tr>
              <a:tr h="478229">
                <a:tc>
                  <a:txBody>
                    <a:bodyPr/>
                    <a:lstStyle/>
                    <a:p>
                      <a:r>
                        <a:rPr lang="en-US" dirty="0"/>
                        <a:t>Aside from…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65363352"/>
                  </a:ext>
                </a:extLst>
              </a:tr>
              <a:tr h="478229">
                <a:tc>
                  <a:txBody>
                    <a:bodyPr/>
                    <a:lstStyle/>
                    <a:p>
                      <a:r>
                        <a:rPr lang="en-US" dirty="0"/>
                        <a:t>Because of…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92485158"/>
                  </a:ext>
                </a:extLst>
              </a:tr>
              <a:tr h="478229">
                <a:tc>
                  <a:txBody>
                    <a:bodyPr/>
                    <a:lstStyle/>
                    <a:p>
                      <a:r>
                        <a:rPr lang="en-US" dirty="0"/>
                        <a:t>In addition to…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78451363"/>
                  </a:ext>
                </a:extLst>
              </a:tr>
              <a:tr h="478229">
                <a:tc>
                  <a:txBody>
                    <a:bodyPr/>
                    <a:lstStyle/>
                    <a:p>
                      <a:r>
                        <a:rPr lang="en-US" dirty="0"/>
                        <a:t>In front of…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4700641"/>
                  </a:ext>
                </a:extLst>
              </a:tr>
              <a:tr h="478229">
                <a:tc>
                  <a:txBody>
                    <a:bodyPr/>
                    <a:lstStyle/>
                    <a:p>
                      <a:r>
                        <a:rPr lang="en-US" dirty="0"/>
                        <a:t>Out of…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01600280"/>
                  </a:ext>
                </a:extLst>
              </a:tr>
              <a:tr h="478229">
                <a:tc>
                  <a:txBody>
                    <a:bodyPr/>
                    <a:lstStyle/>
                    <a:p>
                      <a:r>
                        <a:rPr lang="en-US" dirty="0"/>
                        <a:t>Instead of…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33795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381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027" y="2015732"/>
            <a:ext cx="5950225" cy="3907990"/>
          </a:xfrm>
        </p:spPr>
        <p:txBody>
          <a:bodyPr/>
          <a:lstStyle/>
          <a:p>
            <a:r>
              <a:rPr lang="en-US" dirty="0"/>
              <a:t>What is an adverb?</a:t>
            </a:r>
          </a:p>
          <a:p>
            <a:pPr lvl="1"/>
            <a:r>
              <a:rPr lang="en-US" dirty="0"/>
              <a:t>Modifies a verb, an adjective, or another adverb</a:t>
            </a:r>
          </a:p>
          <a:p>
            <a:r>
              <a:rPr lang="en-US" dirty="0"/>
              <a:t>Many adverbs are formed by adding </a:t>
            </a:r>
            <a:r>
              <a:rPr lang="en-US" i="1" dirty="0"/>
              <a:t>–</a:t>
            </a:r>
            <a:r>
              <a:rPr lang="en-US" i="1" dirty="0" err="1"/>
              <a:t>ly</a:t>
            </a:r>
            <a:r>
              <a:rPr lang="en-US" i="1" dirty="0"/>
              <a:t> </a:t>
            </a:r>
            <a:r>
              <a:rPr lang="en-US" dirty="0"/>
              <a:t>to adjectives</a:t>
            </a:r>
          </a:p>
          <a:p>
            <a:r>
              <a:rPr lang="en-US" dirty="0"/>
              <a:t>Commonly used adverbs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427905"/>
              </p:ext>
            </p:extLst>
          </p:nvPr>
        </p:nvGraphicFramePr>
        <p:xfrm>
          <a:off x="3801498" y="3374792"/>
          <a:ext cx="8128000" cy="2710908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xmlns="" val="13558412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382203661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216348473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124751564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406575365"/>
                    </a:ext>
                  </a:extLst>
                </a:gridCol>
              </a:tblGrid>
              <a:tr h="451818">
                <a:tc>
                  <a:txBody>
                    <a:bodyPr/>
                    <a:lstStyle/>
                    <a:p>
                      <a:r>
                        <a:rPr lang="en-US" b="0" dirty="0"/>
                        <a:t>Afterward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Already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Also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Back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Even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6548659"/>
                  </a:ext>
                </a:extLst>
              </a:tr>
              <a:tr h="451818">
                <a:tc>
                  <a:txBody>
                    <a:bodyPr/>
                    <a:lstStyle/>
                    <a:p>
                      <a:r>
                        <a:rPr lang="en-US" b="0" dirty="0"/>
                        <a:t>Far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Fast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Forth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Hard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Instead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05180972"/>
                  </a:ext>
                </a:extLst>
              </a:tr>
              <a:tr h="451818">
                <a:tc>
                  <a:txBody>
                    <a:bodyPr/>
                    <a:lstStyle/>
                    <a:p>
                      <a:r>
                        <a:rPr lang="en-US" b="0" dirty="0"/>
                        <a:t>Late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Long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More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Near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02440216"/>
                  </a:ext>
                </a:extLst>
              </a:tr>
              <a:tr h="451818">
                <a:tc>
                  <a:txBody>
                    <a:bodyPr/>
                    <a:lstStyle/>
                    <a:p>
                      <a:r>
                        <a:rPr lang="en-US" b="0" dirty="0"/>
                        <a:t>Next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Now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Often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Slow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47875551"/>
                  </a:ext>
                </a:extLst>
              </a:tr>
              <a:tr h="451818">
                <a:tc>
                  <a:txBody>
                    <a:bodyPr/>
                    <a:lstStyle/>
                    <a:p>
                      <a:r>
                        <a:rPr lang="en-US" b="0" dirty="0"/>
                        <a:t>Sometimes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Still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Straight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Then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Today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2454555"/>
                  </a:ext>
                </a:extLst>
              </a:tr>
              <a:tr h="451818">
                <a:tc>
                  <a:txBody>
                    <a:bodyPr/>
                    <a:lstStyle/>
                    <a:p>
                      <a:r>
                        <a:rPr lang="en-US" b="0" dirty="0"/>
                        <a:t>Tomorrow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Too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yet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71927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0026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843" y="1961322"/>
            <a:ext cx="11251096" cy="4267200"/>
          </a:xfrm>
        </p:spPr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b="1" dirty="0"/>
              <a:t>clause</a:t>
            </a:r>
            <a:r>
              <a:rPr lang="en-US" dirty="0"/>
              <a:t> is a group of words that contains a subject and a verb.</a:t>
            </a:r>
          </a:p>
          <a:p>
            <a:pPr lvl="1"/>
            <a:r>
              <a:rPr lang="en-US" u="sng" dirty="0"/>
              <a:t>Example</a:t>
            </a:r>
            <a:r>
              <a:rPr lang="en-US" dirty="0"/>
              <a:t>: Your </a:t>
            </a:r>
            <a:r>
              <a:rPr lang="en-US" u="sng" dirty="0"/>
              <a:t>genes</a:t>
            </a:r>
            <a:r>
              <a:rPr lang="en-US" dirty="0"/>
              <a:t> </a:t>
            </a:r>
            <a:r>
              <a:rPr lang="en-US" u="sng" dirty="0"/>
              <a:t>carry </a:t>
            </a:r>
            <a:r>
              <a:rPr lang="en-US" dirty="0"/>
              <a:t>your family’s genetic history.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An </a:t>
            </a:r>
            <a:r>
              <a:rPr lang="en-US" b="1" dirty="0"/>
              <a:t>independent clause </a:t>
            </a:r>
            <a:r>
              <a:rPr lang="en-US" dirty="0"/>
              <a:t>expresses a complete thought and can stand alone as a sentence.</a:t>
            </a:r>
          </a:p>
          <a:p>
            <a:pPr lvl="1"/>
            <a:r>
              <a:rPr lang="en-US" u="sng" dirty="0"/>
              <a:t>Examples</a:t>
            </a:r>
            <a:r>
              <a:rPr lang="en-US" dirty="0"/>
              <a:t>: </a:t>
            </a:r>
          </a:p>
          <a:p>
            <a:pPr lvl="3"/>
            <a:r>
              <a:rPr lang="en-US" sz="1800" dirty="0"/>
              <a:t>Genes contain the code for your physical appearance. </a:t>
            </a:r>
          </a:p>
          <a:p>
            <a:pPr lvl="3"/>
            <a:r>
              <a:rPr lang="en-US" sz="1800" dirty="0"/>
              <a:t>Mark and Billy went to the store.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70921" y="2663688"/>
            <a:ext cx="16167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subject   verb</a:t>
            </a:r>
          </a:p>
        </p:txBody>
      </p:sp>
      <p:sp>
        <p:nvSpPr>
          <p:cNvPr id="9" name="Right Brace 8"/>
          <p:cNvSpPr/>
          <p:nvPr/>
        </p:nvSpPr>
        <p:spPr>
          <a:xfrm>
            <a:off x="7540487" y="3843130"/>
            <a:ext cx="410817" cy="1510748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077200" y="4259950"/>
            <a:ext cx="27100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Can stand alone as a sentence</a:t>
            </a:r>
          </a:p>
        </p:txBody>
      </p:sp>
    </p:spTree>
    <p:extLst>
      <p:ext uri="{BB962C8B-B14F-4D97-AF65-F5344CB8AC3E}">
        <p14:creationId xmlns:p14="http://schemas.microsoft.com/office/powerpoint/2010/main" val="4228763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ar: 5 Points 6"/>
          <p:cNvSpPr/>
          <p:nvPr/>
        </p:nvSpPr>
        <p:spPr>
          <a:xfrm>
            <a:off x="5963478" y="136285"/>
            <a:ext cx="1775791" cy="1604915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Clauses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783" y="2015732"/>
            <a:ext cx="5270745" cy="4742877"/>
          </a:xfrm>
        </p:spPr>
        <p:txBody>
          <a:bodyPr>
            <a:normAutofit/>
          </a:bodyPr>
          <a:lstStyle/>
          <a:p>
            <a:r>
              <a:rPr lang="en-US" b="1" dirty="0"/>
              <a:t>Subordinate clauses </a:t>
            </a:r>
            <a:r>
              <a:rPr lang="en-US" dirty="0"/>
              <a:t>contain a subject and a verb but </a:t>
            </a:r>
            <a:r>
              <a:rPr lang="en-US" b="1" dirty="0"/>
              <a:t>do not </a:t>
            </a:r>
            <a:r>
              <a:rPr lang="en-US" dirty="0"/>
              <a:t>express a complete thought</a:t>
            </a:r>
          </a:p>
          <a:p>
            <a:pPr lvl="1"/>
            <a:r>
              <a:rPr lang="en-US" u="sng" dirty="0"/>
              <a:t>Examples</a:t>
            </a:r>
            <a:r>
              <a:rPr lang="en-US" dirty="0"/>
              <a:t>: </a:t>
            </a:r>
          </a:p>
          <a:p>
            <a:pPr lvl="2"/>
            <a:r>
              <a:rPr lang="en-US" sz="1800" dirty="0"/>
              <a:t>while I was at the store </a:t>
            </a:r>
          </a:p>
          <a:p>
            <a:pPr lvl="2"/>
            <a:r>
              <a:rPr lang="en-US" sz="1800" dirty="0"/>
              <a:t>because inherited traits skip a generation</a:t>
            </a:r>
          </a:p>
          <a:p>
            <a:r>
              <a:rPr lang="en-US" sz="2200" dirty="0"/>
              <a:t>In order to express a complete thought and write a complete sentence, the subordinate clause must be apart of an independent clause.</a:t>
            </a:r>
          </a:p>
          <a:p>
            <a:endParaRPr lang="en-US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6440557" y="477078"/>
            <a:ext cx="50358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Writers often put the more important ideas in independent clauses and less important ideas in the subordinate clauses.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989866"/>
              </p:ext>
            </p:extLst>
          </p:nvPr>
        </p:nvGraphicFramePr>
        <p:xfrm>
          <a:off x="7089915" y="2015732"/>
          <a:ext cx="3352800" cy="39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xmlns="" val="513258707"/>
                    </a:ext>
                  </a:extLst>
                </a:gridCol>
              </a:tblGrid>
              <a:tr h="3616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Common Subordinate Clauses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24643509"/>
                  </a:ext>
                </a:extLst>
              </a:tr>
              <a:tr h="361654">
                <a:tc>
                  <a:txBody>
                    <a:bodyPr/>
                    <a:lstStyle/>
                    <a:p>
                      <a:r>
                        <a:rPr lang="en-US" sz="1600" dirty="0"/>
                        <a:t>if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85123937"/>
                  </a:ext>
                </a:extLst>
              </a:tr>
              <a:tr h="361654">
                <a:tc>
                  <a:txBody>
                    <a:bodyPr/>
                    <a:lstStyle/>
                    <a:p>
                      <a:r>
                        <a:rPr lang="en-US" sz="1600" dirty="0"/>
                        <a:t>because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89652874"/>
                  </a:ext>
                </a:extLst>
              </a:tr>
              <a:tr h="361654">
                <a:tc>
                  <a:txBody>
                    <a:bodyPr/>
                    <a:lstStyle/>
                    <a:p>
                      <a:r>
                        <a:rPr lang="en-US" sz="1600" dirty="0"/>
                        <a:t>even though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31660141"/>
                  </a:ext>
                </a:extLst>
              </a:tr>
              <a:tr h="361654">
                <a:tc>
                  <a:txBody>
                    <a:bodyPr/>
                    <a:lstStyle/>
                    <a:p>
                      <a:r>
                        <a:rPr lang="en-US" sz="1600" dirty="0"/>
                        <a:t>how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04328685"/>
                  </a:ext>
                </a:extLst>
              </a:tr>
              <a:tr h="361654">
                <a:tc>
                  <a:txBody>
                    <a:bodyPr/>
                    <a:lstStyle/>
                    <a:p>
                      <a:r>
                        <a:rPr lang="en-US" sz="1600" dirty="0"/>
                        <a:t>what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2991887"/>
                  </a:ext>
                </a:extLst>
              </a:tr>
              <a:tr h="361654">
                <a:tc>
                  <a:txBody>
                    <a:bodyPr/>
                    <a:lstStyle/>
                    <a:p>
                      <a:r>
                        <a:rPr lang="en-US" sz="1600" dirty="0"/>
                        <a:t>why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98875254"/>
                  </a:ext>
                </a:extLst>
              </a:tr>
              <a:tr h="361654">
                <a:tc>
                  <a:txBody>
                    <a:bodyPr/>
                    <a:lstStyle/>
                    <a:p>
                      <a:r>
                        <a:rPr lang="en-US" sz="1600" dirty="0"/>
                        <a:t>that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3440467"/>
                  </a:ext>
                </a:extLst>
              </a:tr>
              <a:tr h="361654">
                <a:tc>
                  <a:txBody>
                    <a:bodyPr/>
                    <a:lstStyle/>
                    <a:p>
                      <a:r>
                        <a:rPr lang="en-US" sz="1600" dirty="0"/>
                        <a:t>while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46366937"/>
                  </a:ext>
                </a:extLst>
              </a:tr>
              <a:tr h="361654">
                <a:tc>
                  <a:txBody>
                    <a:bodyPr/>
                    <a:lstStyle/>
                    <a:p>
                      <a:r>
                        <a:rPr lang="en-US" sz="1600" dirty="0"/>
                        <a:t>since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47806863"/>
                  </a:ext>
                </a:extLst>
              </a:tr>
              <a:tr h="361654">
                <a:tc>
                  <a:txBody>
                    <a:bodyPr/>
                    <a:lstStyle/>
                    <a:p>
                      <a:r>
                        <a:rPr lang="en-US" sz="1600" dirty="0"/>
                        <a:t>when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5123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7443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052" y="547317"/>
            <a:ext cx="2517913" cy="70622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10 Commas </a:t>
            </a:r>
            <a:r>
              <a:rPr lang="en-US" dirty="0" err="1"/>
              <a:t>RUles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052" y="1860947"/>
            <a:ext cx="11555895" cy="45928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US" u="sng" dirty="0"/>
              <a:t>Commas in a series</a:t>
            </a:r>
            <a:r>
              <a:rPr lang="en-US" dirty="0"/>
              <a:t>: in a series of three or more items, use a comma after every item except the last one</a:t>
            </a:r>
          </a:p>
          <a:p>
            <a:pPr lvl="1"/>
            <a:r>
              <a:rPr lang="en-US" u="sng" dirty="0"/>
              <a:t>Examples</a:t>
            </a:r>
            <a:r>
              <a:rPr lang="en-US" dirty="0"/>
              <a:t>: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1800" dirty="0"/>
              <a:t>Bungee jumping has joined the ranks of surfboarding, skateboarding, and sky surfing as an extreme sport.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1800" dirty="0"/>
              <a:t>A person who wants to bungee jump can go to professional sites and jump from bridges, hot-air balloons, and tall buildings.</a:t>
            </a:r>
          </a:p>
          <a:p>
            <a:pPr marL="0" indent="0">
              <a:buNone/>
            </a:pPr>
            <a:r>
              <a:rPr lang="en-US" sz="2200" dirty="0"/>
              <a:t>2. Use commas after </a:t>
            </a:r>
            <a:r>
              <a:rPr lang="en-US" sz="2200" i="1" dirty="0"/>
              <a:t>first, second </a:t>
            </a:r>
            <a:r>
              <a:rPr lang="en-US" sz="2200" dirty="0"/>
              <a:t>and so on when introducing items in a series.</a:t>
            </a:r>
          </a:p>
          <a:p>
            <a:pPr lvl="1"/>
            <a:r>
              <a:rPr lang="en-US" sz="2000" u="sng" dirty="0"/>
              <a:t>Example</a:t>
            </a:r>
            <a:r>
              <a:rPr lang="en-US" sz="2000" dirty="0"/>
              <a:t>: Participants are asked to follow three simple rules: first, secure the bungee cord for safety; second, do not attempt to hold on to anything; third, have fun.</a:t>
            </a:r>
          </a:p>
          <a:p>
            <a:pPr marL="0" indent="0">
              <a:buNone/>
            </a:pPr>
            <a:r>
              <a:rPr lang="en-US" sz="2200" dirty="0"/>
              <a:t>3. Use commas between adjectives of equal rank that modify the same noun.</a:t>
            </a:r>
          </a:p>
          <a:p>
            <a:pPr lvl="1"/>
            <a:r>
              <a:rPr lang="en-US" sz="2000" u="sng" dirty="0"/>
              <a:t>Example</a:t>
            </a:r>
            <a:r>
              <a:rPr lang="en-US" sz="2000" dirty="0"/>
              <a:t>: a young, adventurous woman jumped off a 300-foot ridge.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45564" y="406954"/>
            <a:ext cx="76730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Commas can make the meaning of sentences clearer by separating certain sentence elements. However, using too many commas can cause more confusion!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/>
              <p14:cNvContentPartPr/>
              <p14:nvPr/>
            </p14:nvContentPartPr>
            <p14:xfrm>
              <a:off x="2688741" y="198094"/>
              <a:ext cx="1269360" cy="151416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79741" y="189094"/>
                <a:ext cx="1287360" cy="1532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51888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Commas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57" y="2015732"/>
            <a:ext cx="11569147" cy="400075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4. Use a comma after an introductory word or a mild interjection such as </a:t>
            </a:r>
            <a:r>
              <a:rPr lang="en-US" sz="2400" i="1" dirty="0"/>
              <a:t>oh</a:t>
            </a:r>
            <a:r>
              <a:rPr lang="en-US" sz="2400" dirty="0"/>
              <a:t> or </a:t>
            </a:r>
            <a:r>
              <a:rPr lang="en-US" sz="2400" i="1" dirty="0"/>
              <a:t>well</a:t>
            </a:r>
            <a:r>
              <a:rPr lang="en-US" sz="2400" dirty="0"/>
              <a:t>. </a:t>
            </a:r>
          </a:p>
          <a:p>
            <a:pPr lvl="1"/>
            <a:r>
              <a:rPr lang="en-US" sz="2000" u="sng" dirty="0"/>
              <a:t>Example: </a:t>
            </a:r>
            <a:r>
              <a:rPr lang="en-US" sz="2000" dirty="0"/>
              <a:t>Oh, bungee jumping is not for the faint-hearted.</a:t>
            </a:r>
          </a:p>
          <a:p>
            <a:pPr marL="0" indent="0">
              <a:buNone/>
            </a:pPr>
            <a:r>
              <a:rPr lang="en-US" sz="2400" dirty="0"/>
              <a:t>5. Use a comma after an introductory prepositional phrase</a:t>
            </a:r>
          </a:p>
          <a:p>
            <a:pPr lvl="1"/>
            <a:r>
              <a:rPr lang="en-US" sz="2000" u="sng" dirty="0"/>
              <a:t>Example</a:t>
            </a:r>
            <a:r>
              <a:rPr lang="en-US" sz="2000" dirty="0"/>
              <a:t>: At the beginning of the jump, a person feels a rush of emotions. </a:t>
            </a:r>
          </a:p>
          <a:p>
            <a:pPr marL="0" indent="0">
              <a:buNone/>
            </a:pPr>
            <a:r>
              <a:rPr lang="en-US" sz="2400" dirty="0"/>
              <a:t>6. Use commas to set off words that interrupt the flow of thought in a sentence.</a:t>
            </a:r>
          </a:p>
          <a:p>
            <a:pPr lvl="1"/>
            <a:r>
              <a:rPr lang="en-US" sz="2000" u="sng" dirty="0"/>
              <a:t>Example: </a:t>
            </a:r>
            <a:r>
              <a:rPr lang="en-US" sz="2000" dirty="0"/>
              <a:t>Bungee jumping, by the way, can be done in groups.</a:t>
            </a:r>
          </a:p>
          <a:p>
            <a:pPr marL="0" indent="0">
              <a:buNone/>
            </a:pPr>
            <a:r>
              <a:rPr lang="en-US" sz="2400" dirty="0"/>
              <a:t>7. Use commas to set off nouns of direct address</a:t>
            </a:r>
          </a:p>
          <a:p>
            <a:pPr lvl="1"/>
            <a:r>
              <a:rPr lang="en-US" sz="2000" u="sng" dirty="0"/>
              <a:t>Example</a:t>
            </a:r>
            <a:r>
              <a:rPr lang="en-US" sz="2000" dirty="0"/>
              <a:t>: David, do you know anyone who has gone bungee jumping?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3159" t="4667" r="4087" b="29478"/>
          <a:stretch/>
        </p:blipFill>
        <p:spPr>
          <a:xfrm>
            <a:off x="8123583" y="133923"/>
            <a:ext cx="2650435" cy="1881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310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Commas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575" y="2015732"/>
            <a:ext cx="10906538" cy="4127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8. Use a comma whenever readers might misinterpret a sentence without it.</a:t>
            </a:r>
          </a:p>
          <a:p>
            <a:pPr lvl="1"/>
            <a:r>
              <a:rPr lang="en-US" dirty="0"/>
              <a:t>Unclear: Before the rodeo cowboys competed against one another for fun.</a:t>
            </a:r>
          </a:p>
          <a:p>
            <a:pPr lvl="1"/>
            <a:r>
              <a:rPr lang="en-US" dirty="0"/>
              <a:t>Clear: Before the rodeo, cowboys competed against one another for fun.</a:t>
            </a:r>
          </a:p>
          <a:p>
            <a:pPr marL="0" indent="0">
              <a:buNone/>
            </a:pPr>
            <a:r>
              <a:rPr lang="en-US" dirty="0"/>
              <a:t>9. Use a comma to separate direct quotations from explanatory words </a:t>
            </a:r>
            <a:r>
              <a:rPr lang="en-US" i="1" dirty="0"/>
              <a:t>like he said, Greg replied</a:t>
            </a:r>
            <a:r>
              <a:rPr lang="en-US" dirty="0"/>
              <a:t>, and </a:t>
            </a:r>
            <a:r>
              <a:rPr lang="en-US" i="1" dirty="0"/>
              <a:t>Shelia asked</a:t>
            </a:r>
            <a:r>
              <a:rPr lang="en-US" dirty="0"/>
              <a:t>. </a:t>
            </a:r>
          </a:p>
          <a:p>
            <a:pPr lvl="1"/>
            <a:r>
              <a:rPr lang="en-US" u="sng" dirty="0"/>
              <a:t>Example</a:t>
            </a:r>
            <a:r>
              <a:rPr lang="en-US" dirty="0"/>
              <a:t>: Mr. Cruz said, “The rodeo was born during the era of the cattle industry, in the 1860s and 1870s.”</a:t>
            </a:r>
          </a:p>
          <a:p>
            <a:pPr marL="0" indent="0">
              <a:buNone/>
            </a:pPr>
            <a:r>
              <a:rPr lang="en-US" dirty="0"/>
              <a:t>10.  Use a comma in compound sentences to separate the independent clause joined by the conjunction.</a:t>
            </a:r>
          </a:p>
          <a:p>
            <a:pPr lvl="1"/>
            <a:r>
              <a:rPr lang="en-US" dirty="0"/>
              <a:t>	Example:  Rodeos are held in many parts of the United States, but they are also popular in Mexico.</a:t>
            </a:r>
          </a:p>
        </p:txBody>
      </p:sp>
    </p:spTree>
    <p:extLst>
      <p:ext uri="{BB962C8B-B14F-4D97-AF65-F5344CB8AC3E}">
        <p14:creationId xmlns:p14="http://schemas.microsoft.com/office/powerpoint/2010/main" val="1151304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ar: 5 Points 4"/>
          <p:cNvSpPr/>
          <p:nvPr/>
        </p:nvSpPr>
        <p:spPr>
          <a:xfrm rot="20624056">
            <a:off x="5294244" y="284134"/>
            <a:ext cx="1364974" cy="1232452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semicolons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853754"/>
            <a:ext cx="12059478" cy="4308507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When to use a semicolon: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/>
              <a:t>Use a semicolon to join the parts of a compound sentence if no coordinating conjunction is used</a:t>
            </a:r>
          </a:p>
          <a:p>
            <a:pPr lvl="2"/>
            <a:r>
              <a:rPr lang="en-US" sz="1800" u="sng" dirty="0"/>
              <a:t>Example</a:t>
            </a:r>
            <a:r>
              <a:rPr lang="en-US" sz="1800" dirty="0"/>
              <a:t>: The first recorded Olympics took place in 776 B.C. in Olympia, Greece; only one athletic event was held that year.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/>
              <a:t>Use a semicolon before a conjunctive adverb that joins the clauses of a compound sentence</a:t>
            </a:r>
          </a:p>
          <a:p>
            <a:pPr lvl="2"/>
            <a:r>
              <a:rPr lang="en-US" sz="1800" dirty="0"/>
              <a:t>These words include</a:t>
            </a:r>
            <a:r>
              <a:rPr lang="en-US" sz="1800" i="1" dirty="0"/>
              <a:t>: therefore, however, otherwise, consequently,</a:t>
            </a:r>
            <a:r>
              <a:rPr lang="en-US" sz="1800" dirty="0"/>
              <a:t> and </a:t>
            </a:r>
            <a:r>
              <a:rPr lang="en-US" sz="1800" i="1" dirty="0"/>
              <a:t>moreover. </a:t>
            </a:r>
            <a:r>
              <a:rPr lang="en-US" sz="1800" dirty="0"/>
              <a:t>These words usually function as introductory words and need to be followed with a comma</a:t>
            </a:r>
          </a:p>
          <a:p>
            <a:pPr lvl="2"/>
            <a:r>
              <a:rPr lang="en-US" sz="1800" u="sng" dirty="0"/>
              <a:t>Example</a:t>
            </a:r>
            <a:r>
              <a:rPr lang="en-US" sz="1800" dirty="0"/>
              <a:t>: The first 17 ancient Olympics featured footraces and ended in one day; however, the program changed in the 18</a:t>
            </a:r>
            <a:r>
              <a:rPr lang="en-US" sz="1800" baseline="30000" dirty="0"/>
              <a:t>th</a:t>
            </a:r>
            <a:r>
              <a:rPr lang="en-US" sz="1800" dirty="0"/>
              <a:t> Olympics, when wrestling and the pentathlon were added.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When commas occur within parts of a series, use semicolons to separate the parts.</a:t>
            </a:r>
          </a:p>
          <a:p>
            <a:pPr lvl="2"/>
            <a:r>
              <a:rPr lang="en-US" sz="1800" u="sng" dirty="0"/>
              <a:t>Example: </a:t>
            </a:r>
            <a:r>
              <a:rPr lang="en-US" sz="1800" dirty="0"/>
              <a:t>The first modern Olympics were held in Athens, Greece; the second in Paris, France; and the third in St. Louis, Missouri.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11688" y="804519"/>
            <a:ext cx="62285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Main Idea</a:t>
            </a:r>
            <a:r>
              <a:rPr lang="en-US" sz="2000" dirty="0"/>
              <a:t>: A semicolon marks a break in a sentence; it is stronger than a comma but now as strong as a period.</a:t>
            </a:r>
          </a:p>
        </p:txBody>
      </p:sp>
    </p:spTree>
    <p:extLst>
      <p:ext uri="{BB962C8B-B14F-4D97-AF65-F5344CB8AC3E}">
        <p14:creationId xmlns:p14="http://schemas.microsoft.com/office/powerpoint/2010/main" val="331565316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809</TotalTime>
  <Words>1140</Words>
  <Application>Microsoft Office PowerPoint</Application>
  <PresentationFormat>Custom</PresentationFormat>
  <Paragraphs>193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Gallery</vt:lpstr>
      <vt:lpstr>prepositions</vt:lpstr>
      <vt:lpstr>Compound prepositions</vt:lpstr>
      <vt:lpstr>adverbs</vt:lpstr>
      <vt:lpstr>clauses</vt:lpstr>
      <vt:lpstr>Clauses cont.</vt:lpstr>
      <vt:lpstr>10 Commas RUles </vt:lpstr>
      <vt:lpstr>Commas cont.</vt:lpstr>
      <vt:lpstr>Commas cont.</vt:lpstr>
      <vt:lpstr>semicolons</vt:lpstr>
      <vt:lpstr>colons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prepositions</dc:title>
  <dc:creator>Brandon Easton</dc:creator>
  <cp:lastModifiedBy>Emily Mendenhall</cp:lastModifiedBy>
  <cp:revision>22</cp:revision>
  <cp:lastPrinted>2017-02-14T11:55:08Z</cp:lastPrinted>
  <dcterms:created xsi:type="dcterms:W3CDTF">2017-02-11T19:28:34Z</dcterms:created>
  <dcterms:modified xsi:type="dcterms:W3CDTF">2017-02-14T12:03:54Z</dcterms:modified>
</cp:coreProperties>
</file>