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62" r:id="rId6"/>
    <p:sldId id="263" r:id="rId7"/>
    <p:sldId id="259" r:id="rId8"/>
    <p:sldId id="260" r:id="rId9"/>
    <p:sldId id="261" r:id="rId10"/>
    <p:sldId id="264" r:id="rId11"/>
    <p:sldId id="265"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81" d="100"/>
          <a:sy n="81" d="100"/>
        </p:scale>
        <p:origin x="-102"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2/15/2017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2/15/2017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540" y="2792727"/>
            <a:ext cx="2365235" cy="1373070"/>
          </a:xfrm>
        </p:spPr>
        <p:txBody>
          <a:bodyPr/>
          <a:lstStyle/>
          <a:p>
            <a:pPr algn="ctr"/>
            <a:r>
              <a:rPr lang="en-US" dirty="0"/>
              <a:t>Poetry</a:t>
            </a:r>
            <a:br>
              <a:rPr lang="en-US" dirty="0"/>
            </a:br>
            <a:r>
              <a:rPr lang="en-US" dirty="0"/>
              <a:t>Unit</a:t>
            </a:r>
          </a:p>
        </p:txBody>
      </p:sp>
      <p:pic>
        <p:nvPicPr>
          <p:cNvPr id="1026" name="Picture 2" descr="http://www.orlandoscience.org/high/images/OSS_poetr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0180" y="1013970"/>
            <a:ext cx="6224580" cy="4686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91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Poetry</a:t>
            </a:r>
          </a:p>
        </p:txBody>
      </p:sp>
      <p:sp>
        <p:nvSpPr>
          <p:cNvPr id="3" name="Content Placeholder 2"/>
          <p:cNvSpPr>
            <a:spLocks noGrp="1"/>
          </p:cNvSpPr>
          <p:nvPr>
            <p:ph idx="1"/>
          </p:nvPr>
        </p:nvSpPr>
        <p:spPr>
          <a:xfrm>
            <a:off x="680321" y="2336872"/>
            <a:ext cx="9613861" cy="4086787"/>
          </a:xfrm>
        </p:spPr>
        <p:txBody>
          <a:bodyPr>
            <a:normAutofit/>
          </a:bodyPr>
          <a:lstStyle/>
          <a:p>
            <a:r>
              <a:rPr lang="en-US" sz="2800" dirty="0"/>
              <a:t>Haiku: Japanese style poem written in three lines</a:t>
            </a:r>
          </a:p>
          <a:p>
            <a:r>
              <a:rPr lang="en-US" sz="2800" dirty="0"/>
              <a:t>Lines are generally 5 syllables, 7 syllables, and 5 syllables</a:t>
            </a:r>
          </a:p>
          <a:p>
            <a:endParaRPr lang="en-US" sz="2800" dirty="0"/>
          </a:p>
          <a:p>
            <a:pPr marL="0" indent="0" algn="ctr">
              <a:buNone/>
            </a:pPr>
            <a:r>
              <a:rPr lang="en-US" sz="2800" dirty="0">
                <a:effectLst/>
              </a:rPr>
              <a:t>An old silent pond...</a:t>
            </a:r>
          </a:p>
          <a:p>
            <a:pPr marL="0" indent="0" algn="ctr">
              <a:buNone/>
            </a:pPr>
            <a:r>
              <a:rPr lang="en-US" sz="2800" dirty="0">
                <a:effectLst/>
              </a:rPr>
              <a:t>A frog jumps into the pond,</a:t>
            </a:r>
          </a:p>
          <a:p>
            <a:pPr marL="0" indent="0" algn="ctr">
              <a:buNone/>
            </a:pPr>
            <a:r>
              <a:rPr lang="en-US" sz="2800" dirty="0">
                <a:effectLst/>
              </a:rPr>
              <a:t>splash! Silence again</a:t>
            </a:r>
          </a:p>
          <a:p>
            <a:pPr marL="0" indent="0" algn="ctr">
              <a:buNone/>
            </a:pPr>
            <a:r>
              <a:rPr lang="en-US" sz="2800" dirty="0">
                <a:effectLst/>
              </a:rPr>
              <a:t>-- Basho Matsuo</a:t>
            </a:r>
          </a:p>
          <a:p>
            <a:pPr marL="0" indent="0">
              <a:buNone/>
            </a:pPr>
            <a:endParaRPr lang="en-US" dirty="0"/>
          </a:p>
        </p:txBody>
      </p:sp>
    </p:spTree>
    <p:extLst>
      <p:ext uri="{BB962C8B-B14F-4D97-AF65-F5344CB8AC3E}">
        <p14:creationId xmlns:p14="http://schemas.microsoft.com/office/powerpoint/2010/main" val="109734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Shakespearean Sonnets</a:t>
            </a:r>
          </a:p>
        </p:txBody>
      </p:sp>
      <p:sp>
        <p:nvSpPr>
          <p:cNvPr id="3" name="Content Placeholder 2"/>
          <p:cNvSpPr>
            <a:spLocks noGrp="1"/>
          </p:cNvSpPr>
          <p:nvPr>
            <p:ph idx="1"/>
          </p:nvPr>
        </p:nvSpPr>
        <p:spPr>
          <a:xfrm>
            <a:off x="680321" y="2176529"/>
            <a:ext cx="3994709" cy="3245477"/>
          </a:xfrm>
        </p:spPr>
        <p:txBody>
          <a:bodyPr/>
          <a:lstStyle/>
          <a:p>
            <a:r>
              <a:rPr lang="en-US" dirty="0"/>
              <a:t>Fourteen lines with a specific rhyme scheme</a:t>
            </a:r>
          </a:p>
          <a:p>
            <a:r>
              <a:rPr lang="en-US" dirty="0"/>
              <a:t>Written in 3 quatrains (four lines) and ends with a couplet (2 lines)</a:t>
            </a:r>
          </a:p>
          <a:p>
            <a:r>
              <a:rPr lang="en-US" dirty="0"/>
              <a:t>Rhyme Scheme is </a:t>
            </a:r>
            <a:r>
              <a:rPr lang="en-US" i="1" dirty="0" err="1"/>
              <a:t>abab</a:t>
            </a:r>
            <a:r>
              <a:rPr lang="en-US" i="1" dirty="0"/>
              <a:t>   </a:t>
            </a:r>
            <a:r>
              <a:rPr lang="en-US" i="1" dirty="0" err="1"/>
              <a:t>cdcd</a:t>
            </a:r>
            <a:r>
              <a:rPr lang="en-US" i="1" dirty="0"/>
              <a:t>   </a:t>
            </a:r>
            <a:r>
              <a:rPr lang="en-US" i="1" dirty="0" err="1"/>
              <a:t>efef</a:t>
            </a:r>
            <a:r>
              <a:rPr lang="en-US" i="1" dirty="0"/>
              <a:t>   </a:t>
            </a:r>
            <a:r>
              <a:rPr lang="en-US" i="1" dirty="0" err="1"/>
              <a:t>gg</a:t>
            </a:r>
            <a:endParaRPr lang="en-US" i="1" dirty="0"/>
          </a:p>
        </p:txBody>
      </p:sp>
      <p:sp>
        <p:nvSpPr>
          <p:cNvPr id="4" name="Content Placeholder 2"/>
          <p:cNvSpPr txBox="1">
            <a:spLocks/>
          </p:cNvSpPr>
          <p:nvPr/>
        </p:nvSpPr>
        <p:spPr>
          <a:xfrm>
            <a:off x="4675030" y="2176529"/>
            <a:ext cx="3994709" cy="32454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i="1" dirty="0"/>
          </a:p>
        </p:txBody>
      </p:sp>
      <p:sp>
        <p:nvSpPr>
          <p:cNvPr id="6" name="Content Placeholder 2"/>
          <p:cNvSpPr txBox="1">
            <a:spLocks/>
          </p:cNvSpPr>
          <p:nvPr/>
        </p:nvSpPr>
        <p:spPr>
          <a:xfrm>
            <a:off x="5018355" y="2176529"/>
            <a:ext cx="6160507" cy="4353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2000" dirty="0">
                <a:effectLst/>
                <a:latin typeface="+mj-lt"/>
              </a:rPr>
              <a:t>Shall I compare thee to a summer's day?</a:t>
            </a:r>
            <a:r>
              <a:rPr lang="en-US" sz="2000" dirty="0">
                <a:latin typeface="+mj-lt"/>
              </a:rPr>
              <a:t/>
            </a:r>
            <a:br>
              <a:rPr lang="en-US" sz="2000" dirty="0">
                <a:latin typeface="+mj-lt"/>
              </a:rPr>
            </a:br>
            <a:r>
              <a:rPr lang="en-US" sz="2000" dirty="0">
                <a:effectLst/>
                <a:latin typeface="+mj-lt"/>
              </a:rPr>
              <a:t>Thou art more lovely and more temperate:</a:t>
            </a:r>
            <a:r>
              <a:rPr lang="en-US" sz="2000" dirty="0">
                <a:latin typeface="+mj-lt"/>
              </a:rPr>
              <a:t/>
            </a:r>
            <a:br>
              <a:rPr lang="en-US" sz="2000" dirty="0">
                <a:latin typeface="+mj-lt"/>
              </a:rPr>
            </a:br>
            <a:r>
              <a:rPr lang="en-US" sz="2000" dirty="0">
                <a:effectLst/>
                <a:latin typeface="+mj-lt"/>
              </a:rPr>
              <a:t>Rough winds do shake the darling buds of May,</a:t>
            </a:r>
            <a:r>
              <a:rPr lang="en-US" sz="2000" dirty="0">
                <a:latin typeface="+mj-lt"/>
              </a:rPr>
              <a:t/>
            </a:r>
            <a:br>
              <a:rPr lang="en-US" sz="2000" dirty="0">
                <a:latin typeface="+mj-lt"/>
              </a:rPr>
            </a:br>
            <a:r>
              <a:rPr lang="en-US" sz="2000" dirty="0">
                <a:effectLst/>
                <a:latin typeface="+mj-lt"/>
              </a:rPr>
              <a:t>And summer's lease hath all too short a date:</a:t>
            </a:r>
            <a:r>
              <a:rPr lang="en-US" sz="2000" dirty="0">
                <a:latin typeface="+mj-lt"/>
              </a:rPr>
              <a:t/>
            </a:r>
            <a:br>
              <a:rPr lang="en-US" sz="2000" dirty="0">
                <a:latin typeface="+mj-lt"/>
              </a:rPr>
            </a:br>
            <a:r>
              <a:rPr lang="en-US" sz="2000" dirty="0">
                <a:effectLst/>
                <a:latin typeface="+mj-lt"/>
              </a:rPr>
              <a:t>Sometime too hot the eye of heaven shines,</a:t>
            </a:r>
            <a:r>
              <a:rPr lang="en-US" sz="2000" dirty="0">
                <a:latin typeface="+mj-lt"/>
              </a:rPr>
              <a:t/>
            </a:r>
            <a:br>
              <a:rPr lang="en-US" sz="2000" dirty="0">
                <a:latin typeface="+mj-lt"/>
              </a:rPr>
            </a:br>
            <a:r>
              <a:rPr lang="en-US" sz="2000" dirty="0">
                <a:effectLst/>
                <a:latin typeface="+mj-lt"/>
              </a:rPr>
              <a:t>And often is his gold complexion </a:t>
            </a:r>
            <a:r>
              <a:rPr lang="en-US" sz="2000" dirty="0" err="1">
                <a:effectLst/>
                <a:latin typeface="+mj-lt"/>
              </a:rPr>
              <a:t>dimm'd</a:t>
            </a:r>
            <a:r>
              <a:rPr lang="en-US" sz="2000" dirty="0">
                <a:effectLst/>
                <a:latin typeface="+mj-lt"/>
              </a:rPr>
              <a:t>;</a:t>
            </a:r>
            <a:r>
              <a:rPr lang="en-US" sz="2000" dirty="0">
                <a:latin typeface="+mj-lt"/>
              </a:rPr>
              <a:t/>
            </a:r>
            <a:br>
              <a:rPr lang="en-US" sz="2000" dirty="0">
                <a:latin typeface="+mj-lt"/>
              </a:rPr>
            </a:br>
            <a:r>
              <a:rPr lang="en-US" sz="2000" dirty="0">
                <a:effectLst/>
                <a:latin typeface="+mj-lt"/>
              </a:rPr>
              <a:t>And every fair from fair sometime declines,</a:t>
            </a:r>
            <a:r>
              <a:rPr lang="en-US" sz="2000" dirty="0">
                <a:latin typeface="+mj-lt"/>
              </a:rPr>
              <a:t/>
            </a:r>
            <a:br>
              <a:rPr lang="en-US" sz="2000" dirty="0">
                <a:latin typeface="+mj-lt"/>
              </a:rPr>
            </a:br>
            <a:r>
              <a:rPr lang="en-US" sz="2000" dirty="0">
                <a:effectLst/>
                <a:latin typeface="+mj-lt"/>
              </a:rPr>
              <a:t>By chance or nature's changing course </a:t>
            </a:r>
            <a:r>
              <a:rPr lang="en-US" sz="2000" dirty="0" err="1">
                <a:effectLst/>
                <a:latin typeface="+mj-lt"/>
              </a:rPr>
              <a:t>untrimm'd</a:t>
            </a:r>
            <a:r>
              <a:rPr lang="en-US" sz="2000" dirty="0">
                <a:effectLst/>
                <a:latin typeface="+mj-lt"/>
              </a:rPr>
              <a:t>;</a:t>
            </a:r>
            <a:r>
              <a:rPr lang="en-US" sz="2000" dirty="0">
                <a:latin typeface="+mj-lt"/>
              </a:rPr>
              <a:t/>
            </a:r>
            <a:br>
              <a:rPr lang="en-US" sz="2000" dirty="0">
                <a:latin typeface="+mj-lt"/>
              </a:rPr>
            </a:br>
            <a:r>
              <a:rPr lang="en-US" sz="2000" dirty="0">
                <a:effectLst/>
                <a:latin typeface="+mj-lt"/>
              </a:rPr>
              <a:t>But thy eternal summer shall not fade</a:t>
            </a:r>
            <a:r>
              <a:rPr lang="en-US" sz="2000" dirty="0">
                <a:latin typeface="+mj-lt"/>
              </a:rPr>
              <a:t/>
            </a:r>
            <a:br>
              <a:rPr lang="en-US" sz="2000" dirty="0">
                <a:latin typeface="+mj-lt"/>
              </a:rPr>
            </a:br>
            <a:r>
              <a:rPr lang="en-US" sz="2000" dirty="0">
                <a:effectLst/>
                <a:latin typeface="+mj-lt"/>
              </a:rPr>
              <a:t>Nor lose possession of that fair thou </a:t>
            </a:r>
            <a:r>
              <a:rPr lang="en-US" sz="2000" dirty="0" err="1">
                <a:effectLst/>
                <a:latin typeface="+mj-lt"/>
              </a:rPr>
              <a:t>owest</a:t>
            </a:r>
            <a:r>
              <a:rPr lang="en-US" sz="2000" dirty="0">
                <a:effectLst/>
                <a:latin typeface="+mj-lt"/>
              </a:rPr>
              <a:t>;</a:t>
            </a:r>
            <a:r>
              <a:rPr lang="en-US" sz="2000" dirty="0">
                <a:latin typeface="+mj-lt"/>
              </a:rPr>
              <a:t/>
            </a:r>
            <a:br>
              <a:rPr lang="en-US" sz="2000" dirty="0">
                <a:latin typeface="+mj-lt"/>
              </a:rPr>
            </a:br>
            <a:r>
              <a:rPr lang="en-US" sz="2000" dirty="0">
                <a:effectLst/>
                <a:latin typeface="+mj-lt"/>
              </a:rPr>
              <a:t>Nor shall Death brag thou </a:t>
            </a:r>
            <a:r>
              <a:rPr lang="en-US" sz="2000" dirty="0" err="1">
                <a:effectLst/>
                <a:latin typeface="+mj-lt"/>
              </a:rPr>
              <a:t>wander'st</a:t>
            </a:r>
            <a:r>
              <a:rPr lang="en-US" sz="2000" dirty="0">
                <a:effectLst/>
                <a:latin typeface="+mj-lt"/>
              </a:rPr>
              <a:t> in his shade,</a:t>
            </a:r>
            <a:r>
              <a:rPr lang="en-US" sz="2000" dirty="0">
                <a:latin typeface="+mj-lt"/>
              </a:rPr>
              <a:t/>
            </a:r>
            <a:br>
              <a:rPr lang="en-US" sz="2000" dirty="0">
                <a:latin typeface="+mj-lt"/>
              </a:rPr>
            </a:br>
            <a:r>
              <a:rPr lang="en-US" sz="2000" dirty="0">
                <a:effectLst/>
                <a:latin typeface="+mj-lt"/>
              </a:rPr>
              <a:t>When in eternal lines to time thou </a:t>
            </a:r>
            <a:r>
              <a:rPr lang="en-US" sz="2000" dirty="0" err="1">
                <a:effectLst/>
                <a:latin typeface="+mj-lt"/>
              </a:rPr>
              <a:t>growest</a:t>
            </a:r>
            <a:r>
              <a:rPr lang="en-US" sz="2000" dirty="0">
                <a:effectLst/>
                <a:latin typeface="+mj-lt"/>
              </a:rPr>
              <a:t>:</a:t>
            </a:r>
            <a:r>
              <a:rPr lang="en-US" sz="2000" dirty="0">
                <a:latin typeface="+mj-lt"/>
              </a:rPr>
              <a:t/>
            </a:r>
            <a:br>
              <a:rPr lang="en-US" sz="2000" dirty="0">
                <a:latin typeface="+mj-lt"/>
              </a:rPr>
            </a:br>
            <a:r>
              <a:rPr lang="en-US" sz="2000" dirty="0">
                <a:effectLst/>
                <a:latin typeface="+mj-lt"/>
              </a:rPr>
              <a:t>So long as men can breathe or eyes can see,</a:t>
            </a:r>
            <a:r>
              <a:rPr lang="en-US" sz="2000" dirty="0">
                <a:latin typeface="+mj-lt"/>
              </a:rPr>
              <a:t/>
            </a:r>
            <a:br>
              <a:rPr lang="en-US" sz="2000" dirty="0">
                <a:latin typeface="+mj-lt"/>
              </a:rPr>
            </a:br>
            <a:r>
              <a:rPr lang="en-US" sz="2000" dirty="0">
                <a:effectLst/>
                <a:latin typeface="+mj-lt"/>
              </a:rPr>
              <a:t>So long lives this, and this gives life to thee.</a:t>
            </a:r>
            <a:endParaRPr lang="en-US" sz="2000" i="1" dirty="0">
              <a:latin typeface="+mj-lt"/>
            </a:endParaRPr>
          </a:p>
        </p:txBody>
      </p:sp>
      <p:sp>
        <p:nvSpPr>
          <p:cNvPr id="7" name="TextBox 6"/>
          <p:cNvSpPr txBox="1"/>
          <p:nvPr/>
        </p:nvSpPr>
        <p:spPr>
          <a:xfrm>
            <a:off x="10959921" y="2176529"/>
            <a:ext cx="837127" cy="3970318"/>
          </a:xfrm>
          <a:prstGeom prst="rect">
            <a:avLst/>
          </a:prstGeom>
          <a:noFill/>
        </p:spPr>
        <p:txBody>
          <a:bodyPr wrap="square" rtlCol="0">
            <a:spAutoFit/>
          </a:bodyPr>
          <a:lstStyle/>
          <a:p>
            <a:pPr algn="ctr"/>
            <a:r>
              <a:rPr lang="en-US" dirty="0"/>
              <a:t>A</a:t>
            </a:r>
          </a:p>
          <a:p>
            <a:pPr algn="ctr"/>
            <a:r>
              <a:rPr lang="en-US" dirty="0"/>
              <a:t>B</a:t>
            </a:r>
          </a:p>
          <a:p>
            <a:pPr algn="ctr"/>
            <a:r>
              <a:rPr lang="en-US" dirty="0"/>
              <a:t>A</a:t>
            </a:r>
          </a:p>
          <a:p>
            <a:pPr algn="ctr"/>
            <a:r>
              <a:rPr lang="en-US" dirty="0"/>
              <a:t>B</a:t>
            </a:r>
          </a:p>
          <a:p>
            <a:pPr algn="ctr"/>
            <a:r>
              <a:rPr lang="en-US" dirty="0"/>
              <a:t>C</a:t>
            </a:r>
          </a:p>
          <a:p>
            <a:pPr algn="ctr"/>
            <a:r>
              <a:rPr lang="en-US" dirty="0"/>
              <a:t>D</a:t>
            </a:r>
          </a:p>
          <a:p>
            <a:pPr algn="ctr"/>
            <a:r>
              <a:rPr lang="en-US" dirty="0"/>
              <a:t>C</a:t>
            </a:r>
          </a:p>
          <a:p>
            <a:pPr algn="ctr"/>
            <a:r>
              <a:rPr lang="en-US" dirty="0"/>
              <a:t>D</a:t>
            </a:r>
          </a:p>
          <a:p>
            <a:pPr algn="ctr"/>
            <a:r>
              <a:rPr lang="en-US" dirty="0"/>
              <a:t>E</a:t>
            </a:r>
          </a:p>
          <a:p>
            <a:pPr algn="ctr"/>
            <a:r>
              <a:rPr lang="en-US" dirty="0"/>
              <a:t>F</a:t>
            </a:r>
          </a:p>
          <a:p>
            <a:pPr algn="ctr"/>
            <a:r>
              <a:rPr lang="en-US" dirty="0"/>
              <a:t>E</a:t>
            </a:r>
          </a:p>
          <a:p>
            <a:pPr algn="ctr"/>
            <a:r>
              <a:rPr lang="en-US" dirty="0"/>
              <a:t>F</a:t>
            </a:r>
          </a:p>
          <a:p>
            <a:pPr algn="ctr"/>
            <a:r>
              <a:rPr lang="en-US" dirty="0"/>
              <a:t>G</a:t>
            </a:r>
          </a:p>
          <a:p>
            <a:pPr algn="ctr"/>
            <a:r>
              <a:rPr lang="en-US" dirty="0"/>
              <a:t>G</a:t>
            </a:r>
          </a:p>
        </p:txBody>
      </p:sp>
    </p:spTree>
    <p:extLst>
      <p:ext uri="{BB962C8B-B14F-4D97-AF65-F5344CB8AC3E}">
        <p14:creationId xmlns:p14="http://schemas.microsoft.com/office/powerpoint/2010/main" val="173834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Free verse </a:t>
            </a:r>
          </a:p>
        </p:txBody>
      </p:sp>
      <p:sp>
        <p:nvSpPr>
          <p:cNvPr id="3" name="Content Placeholder 2"/>
          <p:cNvSpPr>
            <a:spLocks noGrp="1"/>
          </p:cNvSpPr>
          <p:nvPr>
            <p:ph idx="1"/>
          </p:nvPr>
        </p:nvSpPr>
        <p:spPr/>
        <p:txBody>
          <a:bodyPr>
            <a:normAutofit fontScale="92500" lnSpcReduction="10000"/>
          </a:bodyPr>
          <a:lstStyle/>
          <a:p>
            <a:r>
              <a:rPr lang="en-US" dirty="0"/>
              <a:t>Open form of poetry, no consistent meter, rhyme, etc. </a:t>
            </a:r>
          </a:p>
          <a:p>
            <a:r>
              <a:rPr lang="en-US" dirty="0"/>
              <a:t>Spoken Word : Performance based poetry, focuses on word play and presentation/ performance</a:t>
            </a:r>
          </a:p>
          <a:p>
            <a:endParaRPr lang="en-US" dirty="0"/>
          </a:p>
          <a:p>
            <a:pPr marL="0" indent="0" algn="ctr">
              <a:buNone/>
            </a:pPr>
            <a:r>
              <a:rPr lang="en-US" i="1" dirty="0"/>
              <a:t>After the Sea-Ship—after the whistling winds;</a:t>
            </a:r>
          </a:p>
          <a:p>
            <a:pPr marL="0" indent="0" algn="ctr">
              <a:buNone/>
            </a:pPr>
            <a:r>
              <a:rPr lang="en-US" i="1" dirty="0"/>
              <a:t>After the white-gray sails, taut to their spars and ropes,</a:t>
            </a:r>
          </a:p>
          <a:p>
            <a:pPr marL="0" indent="0" algn="ctr">
              <a:buNone/>
            </a:pPr>
            <a:r>
              <a:rPr lang="en-US" i="1" dirty="0"/>
              <a:t>Below, a myriad, myriad waves, hastening, lifting up their necks,</a:t>
            </a:r>
          </a:p>
          <a:p>
            <a:pPr marL="0" indent="0" algn="ctr">
              <a:buNone/>
            </a:pPr>
            <a:r>
              <a:rPr lang="en-US" i="1" dirty="0"/>
              <a:t>Tending in ceaseless flow toward the track of the ship</a:t>
            </a:r>
          </a:p>
          <a:p>
            <a:pPr marL="0" indent="0" algn="ctr">
              <a:buNone/>
            </a:pPr>
            <a:r>
              <a:rPr lang="en-US" i="1" dirty="0"/>
              <a:t>-- Walt Whitman</a:t>
            </a:r>
          </a:p>
          <a:p>
            <a:endParaRPr lang="en-US" dirty="0"/>
          </a:p>
        </p:txBody>
      </p:sp>
    </p:spTree>
    <p:extLst>
      <p:ext uri="{BB962C8B-B14F-4D97-AF65-F5344CB8AC3E}">
        <p14:creationId xmlns:p14="http://schemas.microsoft.com/office/powerpoint/2010/main" val="519447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Color Poem</a:t>
            </a:r>
          </a:p>
        </p:txBody>
      </p:sp>
      <p:sp>
        <p:nvSpPr>
          <p:cNvPr id="3" name="Content Placeholder 2"/>
          <p:cNvSpPr>
            <a:spLocks noGrp="1"/>
          </p:cNvSpPr>
          <p:nvPr>
            <p:ph idx="1"/>
          </p:nvPr>
        </p:nvSpPr>
        <p:spPr/>
        <p:txBody>
          <a:bodyPr>
            <a:normAutofit/>
          </a:bodyPr>
          <a:lstStyle/>
          <a:p>
            <a:r>
              <a:rPr lang="en-US" sz="3200" dirty="0"/>
              <a:t>What is your favorite color? Why?</a:t>
            </a:r>
          </a:p>
          <a:p>
            <a:r>
              <a:rPr lang="en-US" sz="3200" dirty="0"/>
              <a:t>Pick a color from the box of colored pencils, and give it a new name. Describe the color.</a:t>
            </a:r>
          </a:p>
          <a:p>
            <a:pPr lvl="1"/>
            <a:r>
              <a:rPr lang="en-US" sz="2400" dirty="0"/>
              <a:t>Ex: Blue = upon the night</a:t>
            </a:r>
          </a:p>
        </p:txBody>
      </p:sp>
    </p:spTree>
    <p:extLst>
      <p:ext uri="{BB962C8B-B14F-4D97-AF65-F5344CB8AC3E}">
        <p14:creationId xmlns:p14="http://schemas.microsoft.com/office/powerpoint/2010/main" val="2634831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Homework</a:t>
            </a:r>
          </a:p>
        </p:txBody>
      </p:sp>
      <p:sp>
        <p:nvSpPr>
          <p:cNvPr id="3" name="Content Placeholder 2"/>
          <p:cNvSpPr>
            <a:spLocks noGrp="1"/>
          </p:cNvSpPr>
          <p:nvPr>
            <p:ph idx="1"/>
          </p:nvPr>
        </p:nvSpPr>
        <p:spPr/>
        <p:txBody>
          <a:bodyPr>
            <a:normAutofit/>
          </a:bodyPr>
          <a:lstStyle/>
          <a:p>
            <a:r>
              <a:rPr lang="en-US" sz="2800" dirty="0"/>
              <a:t>Write a poem about your favorite color, it does not have to be about the colored pencil that you renamed.</a:t>
            </a:r>
          </a:p>
          <a:p>
            <a:r>
              <a:rPr lang="en-US" sz="2800" dirty="0"/>
              <a:t>At least (10) lines long</a:t>
            </a:r>
          </a:p>
          <a:p>
            <a:r>
              <a:rPr lang="en-US" sz="2800" dirty="0"/>
              <a:t>Use at least (5) forms of figurative language</a:t>
            </a:r>
          </a:p>
          <a:p>
            <a:pPr lvl="1"/>
            <a:r>
              <a:rPr lang="en-US" dirty="0"/>
              <a:t>Simile, metaphor, euphemism, hyperbole, </a:t>
            </a:r>
            <a:r>
              <a:rPr lang="en-US" dirty="0" err="1"/>
              <a:t>etc</a:t>
            </a:r>
            <a:endParaRPr lang="en-US" dirty="0"/>
          </a:p>
          <a:p>
            <a:r>
              <a:rPr lang="en-US" sz="2800" dirty="0"/>
              <a:t>Can be any form: free verse, sonnet, etc.</a:t>
            </a:r>
          </a:p>
          <a:p>
            <a:r>
              <a:rPr lang="en-US" sz="2800" dirty="0"/>
              <a:t>Due at the end of class today</a:t>
            </a:r>
          </a:p>
        </p:txBody>
      </p:sp>
    </p:spTree>
    <p:extLst>
      <p:ext uri="{BB962C8B-B14F-4D97-AF65-F5344CB8AC3E}">
        <p14:creationId xmlns:p14="http://schemas.microsoft.com/office/powerpoint/2010/main" val="145477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Poets…</a:t>
            </a:r>
          </a:p>
        </p:txBody>
      </p:sp>
      <p:sp>
        <p:nvSpPr>
          <p:cNvPr id="3" name="Content Placeholder 2"/>
          <p:cNvSpPr>
            <a:spLocks noGrp="1"/>
          </p:cNvSpPr>
          <p:nvPr>
            <p:ph idx="1"/>
          </p:nvPr>
        </p:nvSpPr>
        <p:spPr>
          <a:xfrm>
            <a:off x="680321" y="2118360"/>
            <a:ext cx="5156599" cy="4221480"/>
          </a:xfrm>
        </p:spPr>
        <p:txBody>
          <a:bodyPr>
            <a:noAutofit/>
          </a:bodyPr>
          <a:lstStyle/>
          <a:p>
            <a:r>
              <a:rPr lang="en-US" sz="2800" dirty="0"/>
              <a:t>Shakespeare</a:t>
            </a:r>
          </a:p>
          <a:p>
            <a:r>
              <a:rPr lang="en-US" sz="2800" dirty="0"/>
              <a:t>Paul Laurence Dunbar</a:t>
            </a:r>
          </a:p>
          <a:p>
            <a:r>
              <a:rPr lang="en-US" sz="2800" dirty="0"/>
              <a:t>Tupac</a:t>
            </a:r>
          </a:p>
          <a:p>
            <a:r>
              <a:rPr lang="en-US" sz="2800" dirty="0"/>
              <a:t>Emily Dickenson </a:t>
            </a:r>
          </a:p>
          <a:p>
            <a:r>
              <a:rPr lang="en-US" sz="2800" dirty="0"/>
              <a:t>Maya Angelou </a:t>
            </a:r>
          </a:p>
          <a:p>
            <a:r>
              <a:rPr lang="en-US" sz="2800" dirty="0"/>
              <a:t>Edgar Allen Poe</a:t>
            </a:r>
          </a:p>
          <a:p>
            <a:r>
              <a:rPr lang="en-US" sz="2800" dirty="0"/>
              <a:t>Walt Whitman </a:t>
            </a:r>
          </a:p>
          <a:p>
            <a:r>
              <a:rPr lang="en-US" sz="2800" dirty="0"/>
              <a:t>Robert Frost</a:t>
            </a:r>
          </a:p>
        </p:txBody>
      </p:sp>
      <p:sp>
        <p:nvSpPr>
          <p:cNvPr id="4" name="Content Placeholder 2"/>
          <p:cNvSpPr txBox="1">
            <a:spLocks/>
          </p:cNvSpPr>
          <p:nvPr/>
        </p:nvSpPr>
        <p:spPr>
          <a:xfrm>
            <a:off x="5785721" y="2270760"/>
            <a:ext cx="5156599" cy="42214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sz="2800" dirty="0"/>
          </a:p>
        </p:txBody>
      </p:sp>
      <p:sp>
        <p:nvSpPr>
          <p:cNvPr id="6" name="Content Placeholder 2"/>
          <p:cNvSpPr txBox="1">
            <a:spLocks/>
          </p:cNvSpPr>
          <p:nvPr/>
        </p:nvSpPr>
        <p:spPr>
          <a:xfrm>
            <a:off x="6136241" y="2270760"/>
            <a:ext cx="5156599" cy="42214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sz="2800" dirty="0"/>
          </a:p>
        </p:txBody>
      </p:sp>
      <p:sp>
        <p:nvSpPr>
          <p:cNvPr id="7" name="Content Placeholder 2"/>
          <p:cNvSpPr txBox="1">
            <a:spLocks/>
          </p:cNvSpPr>
          <p:nvPr/>
        </p:nvSpPr>
        <p:spPr>
          <a:xfrm>
            <a:off x="4962760" y="1981200"/>
            <a:ext cx="5979560" cy="50139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2000" dirty="0"/>
              <a:t>We wear the mask that grins and lies,</a:t>
            </a:r>
            <a:br>
              <a:rPr lang="en-US" sz="2000" dirty="0"/>
            </a:br>
            <a:r>
              <a:rPr lang="en-US" sz="2000" dirty="0"/>
              <a:t>It hides our cheeks and shades our eyes,--</a:t>
            </a:r>
            <a:br>
              <a:rPr lang="en-US" sz="2000" dirty="0"/>
            </a:br>
            <a:r>
              <a:rPr lang="en-US" sz="2000" dirty="0"/>
              <a:t>This debt we pay to human guile;</a:t>
            </a:r>
            <a:br>
              <a:rPr lang="en-US" sz="2000" dirty="0"/>
            </a:br>
            <a:r>
              <a:rPr lang="en-US" sz="2000" dirty="0"/>
              <a:t>With torn and bleeding hearts we smile,</a:t>
            </a:r>
            <a:br>
              <a:rPr lang="en-US" sz="2000" dirty="0"/>
            </a:br>
            <a:r>
              <a:rPr lang="en-US" sz="2000" dirty="0"/>
              <a:t>And mouth with myriad subtleties.</a:t>
            </a:r>
            <a:br>
              <a:rPr lang="en-US" sz="2000" dirty="0"/>
            </a:br>
            <a:r>
              <a:rPr lang="en-US" sz="2000" dirty="0"/>
              <a:t/>
            </a:r>
            <a:br>
              <a:rPr lang="en-US" sz="2000" dirty="0"/>
            </a:br>
            <a:r>
              <a:rPr lang="en-US" sz="2000" dirty="0"/>
              <a:t>Why should the world be </a:t>
            </a:r>
            <a:r>
              <a:rPr lang="en-US" sz="2000" dirty="0" err="1"/>
              <a:t>overwise</a:t>
            </a:r>
            <a:r>
              <a:rPr lang="en-US" sz="2000" dirty="0"/>
              <a:t>,</a:t>
            </a:r>
            <a:br>
              <a:rPr lang="en-US" sz="2000" dirty="0"/>
            </a:br>
            <a:r>
              <a:rPr lang="en-US" sz="2000" dirty="0"/>
              <a:t>In counting all our tears and sighs?</a:t>
            </a:r>
            <a:br>
              <a:rPr lang="en-US" sz="2000" dirty="0"/>
            </a:br>
            <a:r>
              <a:rPr lang="en-US" sz="2000" dirty="0"/>
              <a:t>Nay, let them only see us, while</a:t>
            </a:r>
            <a:br>
              <a:rPr lang="en-US" sz="2000" dirty="0"/>
            </a:br>
            <a:r>
              <a:rPr lang="en-US" sz="2000" dirty="0"/>
              <a:t>We wear the mask.</a:t>
            </a:r>
            <a:br>
              <a:rPr lang="en-US" sz="2000" dirty="0"/>
            </a:br>
            <a:r>
              <a:rPr lang="en-US" sz="2000" dirty="0"/>
              <a:t/>
            </a:r>
            <a:br>
              <a:rPr lang="en-US" sz="2000" dirty="0"/>
            </a:br>
            <a:r>
              <a:rPr lang="en-US" sz="2000" dirty="0"/>
              <a:t>We smile, but, O great Christ, our cries</a:t>
            </a:r>
            <a:br>
              <a:rPr lang="en-US" sz="2000" dirty="0"/>
            </a:br>
            <a:r>
              <a:rPr lang="en-US" sz="2000" dirty="0"/>
              <a:t>To thee from tortured souls arise.</a:t>
            </a:r>
            <a:br>
              <a:rPr lang="en-US" sz="2000" dirty="0"/>
            </a:br>
            <a:r>
              <a:rPr lang="en-US" sz="2000" dirty="0"/>
              <a:t>We sing, but oh the clay is vile</a:t>
            </a:r>
            <a:br>
              <a:rPr lang="en-US" sz="2000" dirty="0"/>
            </a:br>
            <a:r>
              <a:rPr lang="en-US" sz="2000" dirty="0"/>
              <a:t>Beneath our feet, and long the mile;</a:t>
            </a:r>
            <a:br>
              <a:rPr lang="en-US" sz="2000" dirty="0"/>
            </a:br>
            <a:r>
              <a:rPr lang="en-US" sz="2000" dirty="0"/>
              <a:t>But let the world dream otherwise,</a:t>
            </a:r>
            <a:br>
              <a:rPr lang="en-US" sz="2000" dirty="0"/>
            </a:br>
            <a:r>
              <a:rPr lang="en-US" sz="2000" dirty="0"/>
              <a:t>We wear the mask! </a:t>
            </a:r>
          </a:p>
        </p:txBody>
      </p:sp>
    </p:spTree>
    <p:extLst>
      <p:ext uri="{BB962C8B-B14F-4D97-AF65-F5344CB8AC3E}">
        <p14:creationId xmlns:p14="http://schemas.microsoft.com/office/powerpoint/2010/main" val="354665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Poetry Basics</a:t>
            </a:r>
          </a:p>
        </p:txBody>
      </p:sp>
      <p:sp>
        <p:nvSpPr>
          <p:cNvPr id="3" name="Content Placeholder 2"/>
          <p:cNvSpPr>
            <a:spLocks noGrp="1"/>
          </p:cNvSpPr>
          <p:nvPr>
            <p:ph idx="1"/>
          </p:nvPr>
        </p:nvSpPr>
        <p:spPr/>
        <p:txBody>
          <a:bodyPr>
            <a:normAutofit/>
          </a:bodyPr>
          <a:lstStyle/>
          <a:p>
            <a:r>
              <a:rPr lang="en-US" sz="3600" dirty="0"/>
              <a:t>Poetry is… a type of literature that expresses ideas and feelings, or tells a story in a specific form (usually using lines and stanzas).</a:t>
            </a:r>
          </a:p>
        </p:txBody>
      </p:sp>
    </p:spTree>
    <p:extLst>
      <p:ext uri="{BB962C8B-B14F-4D97-AF65-F5344CB8AC3E}">
        <p14:creationId xmlns:p14="http://schemas.microsoft.com/office/powerpoint/2010/main" val="3034475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Different Forms of Poetry</a:t>
            </a:r>
          </a:p>
        </p:txBody>
      </p:sp>
      <p:sp>
        <p:nvSpPr>
          <p:cNvPr id="3" name="Content Placeholder 2"/>
          <p:cNvSpPr>
            <a:spLocks noGrp="1"/>
          </p:cNvSpPr>
          <p:nvPr>
            <p:ph idx="1"/>
          </p:nvPr>
        </p:nvSpPr>
        <p:spPr>
          <a:xfrm>
            <a:off x="388621" y="2034540"/>
            <a:ext cx="7109460" cy="4503420"/>
          </a:xfrm>
        </p:spPr>
        <p:txBody>
          <a:bodyPr>
            <a:normAutofit/>
          </a:bodyPr>
          <a:lstStyle/>
          <a:p>
            <a:r>
              <a:rPr lang="en-US" sz="3600" u="sng" dirty="0"/>
              <a:t>Form</a:t>
            </a:r>
            <a:r>
              <a:rPr lang="en-US" sz="3600" dirty="0"/>
              <a:t>: the appearance of the words on a page</a:t>
            </a:r>
          </a:p>
          <a:p>
            <a:r>
              <a:rPr lang="en-US" sz="3600" u="sng" dirty="0"/>
              <a:t>Line</a:t>
            </a:r>
            <a:r>
              <a:rPr lang="en-US" sz="3600" dirty="0"/>
              <a:t>: a group of words together on one line of the poem</a:t>
            </a:r>
          </a:p>
          <a:p>
            <a:r>
              <a:rPr lang="en-US" sz="3600" u="sng" dirty="0"/>
              <a:t>Stanza</a:t>
            </a:r>
            <a:r>
              <a:rPr lang="en-US" sz="3600" dirty="0"/>
              <a:t>: a group of lines arranged together</a:t>
            </a:r>
          </a:p>
        </p:txBody>
      </p:sp>
      <p:sp>
        <p:nvSpPr>
          <p:cNvPr id="4" name="Rectangle 4"/>
          <p:cNvSpPr txBox="1">
            <a:spLocks noChangeArrowheads="1"/>
          </p:cNvSpPr>
          <p:nvPr/>
        </p:nvSpPr>
        <p:spPr>
          <a:xfrm>
            <a:off x="8503920" y="2042160"/>
            <a:ext cx="2971800" cy="449580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lnSpc>
                <a:spcPct val="100000"/>
              </a:lnSpc>
              <a:buNone/>
            </a:pPr>
            <a:r>
              <a:rPr lang="en-US" altLang="en-US" sz="2800" i="1" dirty="0"/>
              <a:t>A word is dead</a:t>
            </a:r>
          </a:p>
          <a:p>
            <a:pPr marL="0" indent="0" algn="ctr">
              <a:lnSpc>
                <a:spcPct val="100000"/>
              </a:lnSpc>
              <a:buNone/>
            </a:pPr>
            <a:r>
              <a:rPr lang="en-US" altLang="en-US" sz="2800" i="1" dirty="0"/>
              <a:t>When it is said,</a:t>
            </a:r>
          </a:p>
          <a:p>
            <a:pPr marL="0" indent="0" algn="ctr">
              <a:lnSpc>
                <a:spcPct val="100000"/>
              </a:lnSpc>
              <a:buNone/>
            </a:pPr>
            <a:r>
              <a:rPr lang="en-US" altLang="en-US" sz="2800" i="1" dirty="0"/>
              <a:t>Some say.</a:t>
            </a:r>
          </a:p>
          <a:p>
            <a:pPr marL="0" indent="0" algn="ctr">
              <a:lnSpc>
                <a:spcPct val="100000"/>
              </a:lnSpc>
              <a:buNone/>
            </a:pPr>
            <a:r>
              <a:rPr lang="en-US" altLang="en-US" sz="2800" i="1" dirty="0"/>
              <a:t>I say it just</a:t>
            </a:r>
          </a:p>
          <a:p>
            <a:pPr marL="0" indent="0" algn="ctr">
              <a:lnSpc>
                <a:spcPct val="100000"/>
              </a:lnSpc>
              <a:buNone/>
            </a:pPr>
            <a:r>
              <a:rPr lang="en-US" altLang="en-US" sz="2800" i="1" dirty="0"/>
              <a:t>Begins to live</a:t>
            </a:r>
          </a:p>
          <a:p>
            <a:pPr marL="0" indent="0" algn="ctr">
              <a:lnSpc>
                <a:spcPct val="100000"/>
              </a:lnSpc>
              <a:buNone/>
            </a:pPr>
            <a:r>
              <a:rPr lang="en-US" altLang="en-US" sz="2800" i="1" dirty="0"/>
              <a:t>That day.</a:t>
            </a:r>
          </a:p>
          <a:p>
            <a:pPr algn="ctr">
              <a:lnSpc>
                <a:spcPct val="100000"/>
              </a:lnSpc>
              <a:buFont typeface="Monotype Sorts" pitchFamily="2" charset="2"/>
              <a:buChar char=" "/>
            </a:pPr>
            <a:endParaRPr lang="en-US" altLang="en-US" sz="1800" i="1" dirty="0"/>
          </a:p>
          <a:p>
            <a:pPr marL="0" indent="0" algn="ctr">
              <a:lnSpc>
                <a:spcPct val="100000"/>
              </a:lnSpc>
              <a:buNone/>
            </a:pPr>
            <a:r>
              <a:rPr lang="en-US" altLang="en-US" sz="1800" i="1" dirty="0"/>
              <a:t>- Emily Dickinson</a:t>
            </a:r>
          </a:p>
        </p:txBody>
      </p:sp>
    </p:spTree>
    <p:extLst>
      <p:ext uri="{BB962C8B-B14F-4D97-AF65-F5344CB8AC3E}">
        <p14:creationId xmlns:p14="http://schemas.microsoft.com/office/powerpoint/2010/main" val="155173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Tone…</a:t>
            </a:r>
          </a:p>
        </p:txBody>
      </p:sp>
      <p:sp>
        <p:nvSpPr>
          <p:cNvPr id="3" name="Content Placeholder 2"/>
          <p:cNvSpPr>
            <a:spLocks noGrp="1"/>
          </p:cNvSpPr>
          <p:nvPr>
            <p:ph idx="1"/>
          </p:nvPr>
        </p:nvSpPr>
        <p:spPr/>
        <p:txBody>
          <a:bodyPr>
            <a:normAutofit/>
          </a:bodyPr>
          <a:lstStyle/>
          <a:p>
            <a:r>
              <a:rPr lang="en-US" altLang="en-US" sz="3200" dirty="0"/>
              <a:t>Used in poetry to convey feeling and emotion, and set the mood for the work. This can be done through word choice, the grammatical arrangement of words (syntax),  imagery, or details that are included or omitted.</a:t>
            </a:r>
          </a:p>
          <a:p>
            <a:endParaRPr lang="en-US" altLang="en-US" sz="2800" dirty="0"/>
          </a:p>
          <a:p>
            <a:pPr marL="0" indent="0" algn="ctr">
              <a:buNone/>
            </a:pPr>
            <a:r>
              <a:rPr lang="en-US" altLang="en-US" sz="2800" dirty="0"/>
              <a:t>Example: </a:t>
            </a:r>
            <a:r>
              <a:rPr lang="en-US" altLang="en-US" sz="2800" i="1" dirty="0"/>
              <a:t>Once upon a time…</a:t>
            </a:r>
          </a:p>
        </p:txBody>
      </p:sp>
    </p:spTree>
    <p:extLst>
      <p:ext uri="{BB962C8B-B14F-4D97-AF65-F5344CB8AC3E}">
        <p14:creationId xmlns:p14="http://schemas.microsoft.com/office/powerpoint/2010/main" val="264874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Connotation vs. Denotation</a:t>
            </a:r>
          </a:p>
        </p:txBody>
      </p:sp>
      <p:sp>
        <p:nvSpPr>
          <p:cNvPr id="3" name="Content Placeholder 2"/>
          <p:cNvSpPr>
            <a:spLocks noGrp="1"/>
          </p:cNvSpPr>
          <p:nvPr>
            <p:ph idx="1"/>
          </p:nvPr>
        </p:nvSpPr>
        <p:spPr>
          <a:xfrm>
            <a:off x="680321" y="2034541"/>
            <a:ext cx="9613861" cy="2171700"/>
          </a:xfrm>
        </p:spPr>
        <p:txBody>
          <a:bodyPr>
            <a:noAutofit/>
          </a:bodyPr>
          <a:lstStyle/>
          <a:p>
            <a:r>
              <a:rPr lang="en-US" sz="3200" dirty="0"/>
              <a:t>Connotation: an emotional or social association with a word, giving meaning beyond the literal definition</a:t>
            </a:r>
          </a:p>
          <a:p>
            <a:r>
              <a:rPr lang="en-US" sz="3200" dirty="0"/>
              <a:t>Denotation: the specific, literal image, idea, concept, or object that a word or phrase refers to</a:t>
            </a:r>
          </a:p>
        </p:txBody>
      </p:sp>
      <p:sp>
        <p:nvSpPr>
          <p:cNvPr id="4" name="Rectangle 4"/>
          <p:cNvSpPr txBox="1">
            <a:spLocks noChangeArrowheads="1"/>
          </p:cNvSpPr>
          <p:nvPr/>
        </p:nvSpPr>
        <p:spPr>
          <a:xfrm>
            <a:off x="914400" y="4419601"/>
            <a:ext cx="9379782" cy="20878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lgn="ctr">
              <a:buFont typeface="Monotype Sorts" pitchFamily="2" charset="2"/>
              <a:buNone/>
            </a:pPr>
            <a:r>
              <a:rPr lang="en-US" altLang="en-US" sz="2800" b="1" u="sng" dirty="0"/>
              <a:t>Word		 Denotation</a:t>
            </a:r>
            <a:r>
              <a:rPr lang="en-US" altLang="en-US" sz="2400" b="1" u="sng" dirty="0"/>
              <a:t>	</a:t>
            </a:r>
            <a:r>
              <a:rPr lang="en-US" altLang="en-US" sz="2800" b="1" u="sng" dirty="0"/>
              <a:t> 	              Connotation</a:t>
            </a:r>
          </a:p>
          <a:p>
            <a:pPr>
              <a:buFont typeface="Monotype Sorts" pitchFamily="2" charset="2"/>
              <a:buNone/>
            </a:pPr>
            <a:r>
              <a:rPr lang="en-US" altLang="en-US" sz="2400" dirty="0"/>
              <a:t>  a </a:t>
            </a:r>
            <a:r>
              <a:rPr lang="en-US" altLang="en-US" sz="2200" dirty="0"/>
              <a:t>star	ball of light/gas in the sky			a wish</a:t>
            </a:r>
          </a:p>
          <a:p>
            <a:pPr>
              <a:buFont typeface="Monotype Sorts" pitchFamily="2" charset="2"/>
              <a:buNone/>
            </a:pPr>
            <a:r>
              <a:rPr lang="en-US" altLang="en-US" sz="2200" dirty="0"/>
              <a:t>  a family	group of related individuals		love, trust, closeness</a:t>
            </a:r>
          </a:p>
          <a:p>
            <a:pPr>
              <a:buFont typeface="Monotype Sorts" pitchFamily="2" charset="2"/>
              <a:buNone/>
            </a:pPr>
            <a:r>
              <a:rPr lang="en-US" altLang="en-US" sz="2200" dirty="0"/>
              <a:t>  a dog		four legged mammal			friend, protector, pet</a:t>
            </a:r>
          </a:p>
        </p:txBody>
      </p:sp>
    </p:spTree>
    <p:extLst>
      <p:ext uri="{BB962C8B-B14F-4D97-AF65-F5344CB8AC3E}">
        <p14:creationId xmlns:p14="http://schemas.microsoft.com/office/powerpoint/2010/main" val="112297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Poetic Sounds</a:t>
            </a:r>
          </a:p>
        </p:txBody>
      </p:sp>
      <p:sp>
        <p:nvSpPr>
          <p:cNvPr id="3" name="Content Placeholder 2"/>
          <p:cNvSpPr>
            <a:spLocks noGrp="1"/>
          </p:cNvSpPr>
          <p:nvPr>
            <p:ph idx="1"/>
          </p:nvPr>
        </p:nvSpPr>
        <p:spPr/>
        <p:txBody>
          <a:bodyPr>
            <a:normAutofit/>
          </a:bodyPr>
          <a:lstStyle/>
          <a:p>
            <a:r>
              <a:rPr lang="en-US" sz="2800" u="sng" dirty="0"/>
              <a:t>Rhythm</a:t>
            </a:r>
            <a:r>
              <a:rPr lang="en-US" sz="2800" dirty="0"/>
              <a:t>: the beat created by the sounds of the words in a poem. Rhythm can be created by using, meter, rhymes, alliteration, and refrain</a:t>
            </a:r>
          </a:p>
          <a:p>
            <a:r>
              <a:rPr lang="en-US" sz="2800" u="sng" dirty="0"/>
              <a:t>Meter</a:t>
            </a:r>
            <a:r>
              <a:rPr lang="en-US" sz="2800" dirty="0"/>
              <a:t>: a patter or stressed and unstressed syllables</a:t>
            </a:r>
          </a:p>
          <a:p>
            <a:pPr lvl="1"/>
            <a:r>
              <a:rPr lang="en-US" sz="2400" dirty="0"/>
              <a:t>ex: Iambic Pentameter – unstressed, stressed</a:t>
            </a:r>
          </a:p>
          <a:p>
            <a:r>
              <a:rPr lang="en-US" sz="2800" u="sng" dirty="0"/>
              <a:t>Rhymes</a:t>
            </a:r>
            <a:r>
              <a:rPr lang="en-US" sz="2800" dirty="0"/>
              <a:t>: Words that sound alike because they share the same ending vowel and consonant sounds.</a:t>
            </a:r>
          </a:p>
          <a:p>
            <a:pPr lvl="1"/>
            <a:r>
              <a:rPr lang="en-US" dirty="0"/>
              <a:t>Ex: Lamp &amp; Stamp</a:t>
            </a:r>
          </a:p>
        </p:txBody>
      </p:sp>
    </p:spTree>
    <p:extLst>
      <p:ext uri="{BB962C8B-B14F-4D97-AF65-F5344CB8AC3E}">
        <p14:creationId xmlns:p14="http://schemas.microsoft.com/office/powerpoint/2010/main" val="120249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End Rhyme</a:t>
            </a:r>
          </a:p>
        </p:txBody>
      </p:sp>
      <p:sp>
        <p:nvSpPr>
          <p:cNvPr id="3" name="Content Placeholder 2"/>
          <p:cNvSpPr>
            <a:spLocks noGrp="1"/>
          </p:cNvSpPr>
          <p:nvPr>
            <p:ph idx="1"/>
          </p:nvPr>
        </p:nvSpPr>
        <p:spPr>
          <a:xfrm>
            <a:off x="680321" y="2225041"/>
            <a:ext cx="9613861" cy="1478280"/>
          </a:xfrm>
        </p:spPr>
        <p:txBody>
          <a:bodyPr>
            <a:normAutofit/>
          </a:bodyPr>
          <a:lstStyle/>
          <a:p>
            <a:r>
              <a:rPr lang="en-US" sz="2800" dirty="0"/>
              <a:t>A word at the end of one line rhymes with a word at the end of another line</a:t>
            </a:r>
          </a:p>
          <a:p>
            <a:r>
              <a:rPr lang="en-US" sz="2800" dirty="0"/>
              <a:t>Example:</a:t>
            </a:r>
          </a:p>
          <a:p>
            <a:pPr marL="457200" lvl="1" indent="0">
              <a:buNone/>
            </a:pPr>
            <a:endParaRPr lang="en-US" dirty="0"/>
          </a:p>
        </p:txBody>
      </p:sp>
      <p:sp>
        <p:nvSpPr>
          <p:cNvPr id="4" name="Rectangle 3"/>
          <p:cNvSpPr txBox="1">
            <a:spLocks noChangeArrowheads="1"/>
          </p:cNvSpPr>
          <p:nvPr/>
        </p:nvSpPr>
        <p:spPr>
          <a:xfrm>
            <a:off x="1440180" y="3314700"/>
            <a:ext cx="7933271" cy="3154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altLang="en-US" sz="2800" i="1" dirty="0"/>
              <a:t>Hector the Collector</a:t>
            </a:r>
          </a:p>
          <a:p>
            <a:pPr marL="0" indent="0" algn="ctr">
              <a:buNone/>
            </a:pPr>
            <a:r>
              <a:rPr lang="en-US" altLang="en-US" sz="2800" i="1" dirty="0"/>
              <a:t>Collected bits of </a:t>
            </a:r>
            <a:r>
              <a:rPr lang="en-US" altLang="en-US" sz="2800" b="1" i="1" u="sng" dirty="0"/>
              <a:t>string</a:t>
            </a:r>
            <a:r>
              <a:rPr lang="en-US" altLang="en-US" sz="2800" i="1" dirty="0"/>
              <a:t>.</a:t>
            </a:r>
          </a:p>
          <a:p>
            <a:pPr marL="0" indent="0" algn="ctr">
              <a:buNone/>
            </a:pPr>
            <a:r>
              <a:rPr lang="en-US" altLang="en-US" sz="2800" i="1" dirty="0"/>
              <a:t>Collected dolls with broken heads</a:t>
            </a:r>
          </a:p>
          <a:p>
            <a:pPr marL="0" indent="0" algn="ctr">
              <a:buNone/>
            </a:pPr>
            <a:r>
              <a:rPr lang="en-US" altLang="en-US" sz="2800" i="1" dirty="0"/>
              <a:t>And rusty bells that would not </a:t>
            </a:r>
            <a:r>
              <a:rPr lang="en-US" altLang="en-US" sz="2800" b="1" i="1" u="sng" dirty="0"/>
              <a:t>ring</a:t>
            </a:r>
            <a:r>
              <a:rPr lang="en-US" altLang="en-US" i="1" dirty="0"/>
              <a:t>.</a:t>
            </a:r>
          </a:p>
          <a:p>
            <a:pPr algn="ctr">
              <a:buFont typeface="Monotype Sorts" pitchFamily="2" charset="2"/>
              <a:buChar char=" "/>
            </a:pPr>
            <a:endParaRPr lang="en-US" altLang="en-US" i="1" dirty="0"/>
          </a:p>
          <a:p>
            <a:pPr marL="0" indent="0" algn="ctr">
              <a:buNone/>
            </a:pPr>
            <a:r>
              <a:rPr lang="en-US" altLang="en-US" i="1" dirty="0"/>
              <a:t>- “Hector the Collector” </a:t>
            </a:r>
            <a:r>
              <a:rPr lang="en-US" altLang="en-US" dirty="0"/>
              <a:t>by </a:t>
            </a:r>
            <a:r>
              <a:rPr lang="en-US" altLang="en-US" dirty="0" err="1"/>
              <a:t>Shel</a:t>
            </a:r>
            <a:r>
              <a:rPr lang="en-US" altLang="en-US" dirty="0"/>
              <a:t> Silverstein</a:t>
            </a:r>
          </a:p>
        </p:txBody>
      </p:sp>
      <p:sp>
        <p:nvSpPr>
          <p:cNvPr id="5" name="Text Box 6"/>
          <p:cNvSpPr txBox="1">
            <a:spLocks noChangeArrowheads="1"/>
          </p:cNvSpPr>
          <p:nvPr/>
        </p:nvSpPr>
        <p:spPr bwMode="auto">
          <a:xfrm>
            <a:off x="9026159" y="3326103"/>
            <a:ext cx="533400"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70000"/>
              </a:lnSpc>
              <a:spcBef>
                <a:spcPct val="50000"/>
              </a:spcBef>
            </a:pPr>
            <a:r>
              <a:rPr lang="en-US" altLang="en-US" sz="3200" b="1" dirty="0">
                <a:solidFill>
                  <a:srgbClr val="800000"/>
                </a:solidFill>
              </a:rPr>
              <a:t>A</a:t>
            </a:r>
          </a:p>
          <a:p>
            <a:pPr algn="ctr">
              <a:lnSpc>
                <a:spcPct val="70000"/>
              </a:lnSpc>
              <a:spcBef>
                <a:spcPct val="50000"/>
              </a:spcBef>
            </a:pPr>
            <a:r>
              <a:rPr lang="en-US" altLang="en-US" sz="3200" b="1" dirty="0">
                <a:solidFill>
                  <a:srgbClr val="800000"/>
                </a:solidFill>
              </a:rPr>
              <a:t>B</a:t>
            </a:r>
          </a:p>
          <a:p>
            <a:pPr algn="ctr">
              <a:lnSpc>
                <a:spcPct val="70000"/>
              </a:lnSpc>
              <a:spcBef>
                <a:spcPct val="50000"/>
              </a:spcBef>
            </a:pPr>
            <a:r>
              <a:rPr lang="en-US" altLang="en-US" sz="3200" b="1" dirty="0">
                <a:solidFill>
                  <a:srgbClr val="800000"/>
                </a:solidFill>
              </a:rPr>
              <a:t>C</a:t>
            </a:r>
          </a:p>
          <a:p>
            <a:pPr algn="ctr">
              <a:lnSpc>
                <a:spcPct val="70000"/>
              </a:lnSpc>
              <a:spcBef>
                <a:spcPct val="50000"/>
              </a:spcBef>
            </a:pPr>
            <a:r>
              <a:rPr lang="en-US" altLang="en-US" sz="3200" b="1" dirty="0">
                <a:solidFill>
                  <a:srgbClr val="800000"/>
                </a:solidFill>
              </a:rPr>
              <a:t>B</a:t>
            </a:r>
          </a:p>
        </p:txBody>
      </p:sp>
    </p:spTree>
    <p:extLst>
      <p:ext uri="{BB962C8B-B14F-4D97-AF65-F5344CB8AC3E}">
        <p14:creationId xmlns:p14="http://schemas.microsoft.com/office/powerpoint/2010/main" val="34685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Rhyme</a:t>
            </a:r>
          </a:p>
        </p:txBody>
      </p:sp>
      <p:sp>
        <p:nvSpPr>
          <p:cNvPr id="3" name="Content Placeholder 2"/>
          <p:cNvSpPr>
            <a:spLocks noGrp="1"/>
          </p:cNvSpPr>
          <p:nvPr>
            <p:ph idx="1"/>
          </p:nvPr>
        </p:nvSpPr>
        <p:spPr/>
        <p:txBody>
          <a:bodyPr/>
          <a:lstStyle/>
          <a:p>
            <a:r>
              <a:rPr lang="en-US" sz="2800" dirty="0"/>
              <a:t>A word inside a line rhymes with another word on the same line.</a:t>
            </a:r>
            <a:endParaRPr lang="en-US" dirty="0"/>
          </a:p>
          <a:p>
            <a:endParaRPr lang="en-US" dirty="0"/>
          </a:p>
          <a:p>
            <a:pPr marL="0" indent="0" algn="ctr">
              <a:lnSpc>
                <a:spcPct val="100000"/>
              </a:lnSpc>
              <a:buNone/>
            </a:pPr>
            <a:r>
              <a:rPr lang="en-US" sz="2800" i="1" dirty="0"/>
              <a:t>Ah, distinctly I </a:t>
            </a:r>
            <a:r>
              <a:rPr lang="en-US" sz="2800" i="1" u="sng" dirty="0"/>
              <a:t>remember</a:t>
            </a:r>
            <a:r>
              <a:rPr lang="en-US" sz="2800" i="1" dirty="0"/>
              <a:t>, it was in the bleak </a:t>
            </a:r>
            <a:r>
              <a:rPr lang="en-US" sz="2800" i="1" u="sng" dirty="0"/>
              <a:t>December</a:t>
            </a:r>
          </a:p>
          <a:p>
            <a:pPr marL="0" indent="0" algn="ctr">
              <a:lnSpc>
                <a:spcPct val="100000"/>
              </a:lnSpc>
              <a:buNone/>
            </a:pPr>
            <a:endParaRPr lang="en-US" sz="2800" i="1" dirty="0"/>
          </a:p>
          <a:p>
            <a:pPr marL="0" indent="0" algn="ctr">
              <a:lnSpc>
                <a:spcPct val="100000"/>
              </a:lnSpc>
              <a:buNone/>
            </a:pPr>
            <a:r>
              <a:rPr lang="en-US" sz="2800" i="1" dirty="0"/>
              <a:t>-- “The Raven” by Edgar Allan Poe</a:t>
            </a:r>
          </a:p>
        </p:txBody>
      </p:sp>
    </p:spTree>
    <p:extLst>
      <p:ext uri="{BB962C8B-B14F-4D97-AF65-F5344CB8AC3E}">
        <p14:creationId xmlns:p14="http://schemas.microsoft.com/office/powerpoint/2010/main" val="133193075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551</TotalTime>
  <Words>660</Words>
  <Application>Microsoft Office PowerPoint</Application>
  <PresentationFormat>Custom</PresentationFormat>
  <Paragraphs>108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Berlin</vt:lpstr>
      <vt:lpstr>Poetry Unit</vt:lpstr>
      <vt:lpstr>Poets…</vt:lpstr>
      <vt:lpstr>Poetry Basics</vt:lpstr>
      <vt:lpstr>Different Forms of Poetry</vt:lpstr>
      <vt:lpstr>Tone…</vt:lpstr>
      <vt:lpstr>Connotation vs. Denotation</vt:lpstr>
      <vt:lpstr>Poetic Sounds</vt:lpstr>
      <vt:lpstr>Example End Rhyme</vt:lpstr>
      <vt:lpstr>Internal Rhyme</vt:lpstr>
      <vt:lpstr>Types of Poetry</vt:lpstr>
      <vt:lpstr>Shakespearean Sonnets</vt:lpstr>
      <vt:lpstr>Free verse </vt:lpstr>
      <vt:lpstr>Color Poem</vt:lpstr>
      <vt:lpstr>Homework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dc:creator>Emily Mendenhall</dc:creator>
  <cp:lastModifiedBy>Emily Mendenhall</cp:lastModifiedBy>
  <cp:revision>17</cp:revision>
  <dcterms:created xsi:type="dcterms:W3CDTF">2015-04-06T15:39:06Z</dcterms:created>
  <dcterms:modified xsi:type="dcterms:W3CDTF">2017-02-15T11:57:26Z</dcterms:modified>
</cp:coreProperties>
</file>