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2" r:id="rId6"/>
    <p:sldId id="260" r:id="rId7"/>
    <p:sldId id="261" r:id="rId8"/>
    <p:sldId id="264"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F7B4E4-79F3-45D0-A10D-1E1C3F7A6DD2}" type="datetimeFigureOut">
              <a:rPr lang="en-US" smtClean="0"/>
              <a:t>8/25/2016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1AE45E-DA45-4816-9BAC-27AED2D4E4E6}" type="slidenum">
              <a:rPr lang="en-US" smtClean="0"/>
              <a:t>‹#›</a:t>
            </a:fld>
            <a:endParaRPr lang="en-US"/>
          </a:p>
        </p:txBody>
      </p:sp>
    </p:spTree>
    <p:extLst>
      <p:ext uri="{BB962C8B-B14F-4D97-AF65-F5344CB8AC3E}">
        <p14:creationId xmlns:p14="http://schemas.microsoft.com/office/powerpoint/2010/main" val="4119358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21AE45E-DA45-4816-9BAC-27AED2D4E4E6}" type="slidenum">
              <a:rPr lang="en-US" smtClean="0"/>
              <a:t>7</a:t>
            </a:fld>
            <a:endParaRPr lang="en-US"/>
          </a:p>
        </p:txBody>
      </p:sp>
    </p:spTree>
    <p:extLst>
      <p:ext uri="{BB962C8B-B14F-4D97-AF65-F5344CB8AC3E}">
        <p14:creationId xmlns:p14="http://schemas.microsoft.com/office/powerpoint/2010/main" val="365601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845DC93-79E1-4C8E-931F-F37BB7F05712}"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926C-BFB5-4188-8B1E-D9FDD15F745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5DC93-79E1-4C8E-931F-F37BB7F05712}"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926C-BFB5-4188-8B1E-D9FDD15F745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5DC93-79E1-4C8E-931F-F37BB7F05712}"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926C-BFB5-4188-8B1E-D9FDD15F745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5DC93-79E1-4C8E-931F-F37BB7F05712}"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926C-BFB5-4188-8B1E-D9FDD15F745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45DC93-79E1-4C8E-931F-F37BB7F05712}" type="datetimeFigureOut">
              <a:rPr lang="en-US" smtClean="0"/>
              <a:t>8/25/2016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A926C-BFB5-4188-8B1E-D9FDD15F745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5DC93-79E1-4C8E-931F-F37BB7F05712}" type="datetimeFigureOut">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A926C-BFB5-4188-8B1E-D9FDD15F745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5DC93-79E1-4C8E-931F-F37BB7F05712}" type="datetimeFigureOut">
              <a:rPr lang="en-US" smtClean="0"/>
              <a:t>8/25/2016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A926C-BFB5-4188-8B1E-D9FDD15F745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845DC93-79E1-4C8E-931F-F37BB7F05712}" type="datetimeFigureOut">
              <a:rPr lang="en-US" smtClean="0"/>
              <a:t>8/25/2016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BA926C-BFB5-4188-8B1E-D9FDD15F745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5DC93-79E1-4C8E-931F-F37BB7F05712}" type="datetimeFigureOut">
              <a:rPr lang="en-US" smtClean="0"/>
              <a:t>8/25/2016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BA926C-BFB5-4188-8B1E-D9FDD15F745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5DC93-79E1-4C8E-931F-F37BB7F05712}" type="datetimeFigureOut">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A926C-BFB5-4188-8B1E-D9FDD15F745C}"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45DC93-79E1-4C8E-931F-F37BB7F05712}" type="datetimeFigureOut">
              <a:rPr lang="en-US" smtClean="0"/>
              <a:t>8/25/2016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A926C-BFB5-4188-8B1E-D9FDD15F745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A845DC93-79E1-4C8E-931F-F37BB7F05712}" type="datetimeFigureOut">
              <a:rPr lang="en-US" smtClean="0"/>
              <a:t>8/25/2016</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8BA926C-BFB5-4188-8B1E-D9FDD15F745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5412" y="2667000"/>
            <a:ext cx="7543800" cy="1524000"/>
          </a:xfrm>
        </p:spPr>
        <p:txBody>
          <a:bodyPr/>
          <a:lstStyle/>
          <a:p>
            <a:r>
              <a:rPr lang="en-US" dirty="0" smtClean="0"/>
              <a:t>Note Taking</a:t>
            </a:r>
            <a:endParaRPr lang="en-US" dirty="0"/>
          </a:p>
        </p:txBody>
      </p:sp>
      <p:sp>
        <p:nvSpPr>
          <p:cNvPr id="3" name="Subtitle 2"/>
          <p:cNvSpPr>
            <a:spLocks noGrp="1"/>
          </p:cNvSpPr>
          <p:nvPr>
            <p:ph type="subTitle" idx="1"/>
          </p:nvPr>
        </p:nvSpPr>
        <p:spPr>
          <a:xfrm>
            <a:off x="765412" y="4038600"/>
            <a:ext cx="7235588" cy="1981200"/>
          </a:xfrm>
        </p:spPr>
        <p:txBody>
          <a:bodyPr>
            <a:normAutofit fontScale="92500" lnSpcReduction="20000"/>
          </a:bodyPr>
          <a:lstStyle/>
          <a:p>
            <a:r>
              <a:rPr lang="en-US" u="sng" dirty="0" smtClean="0"/>
              <a:t>Goals</a:t>
            </a:r>
            <a:r>
              <a:rPr lang="en-US" dirty="0" smtClean="0"/>
              <a:t>:</a:t>
            </a:r>
            <a:r>
              <a:rPr lang="en-US" dirty="0"/>
              <a:t> </a:t>
            </a:r>
            <a:endParaRPr lang="en-US" dirty="0" smtClean="0"/>
          </a:p>
          <a:p>
            <a:pPr marL="514350" indent="-514350">
              <a:buFont typeface="+mj-lt"/>
              <a:buAutoNum type="arabicPeriod"/>
            </a:pPr>
            <a:r>
              <a:rPr lang="en-US" dirty="0" smtClean="0"/>
              <a:t>I can turn my thoughts and the discussion, into an organized set of notes.</a:t>
            </a:r>
          </a:p>
          <a:p>
            <a:pPr marL="514350" indent="-514350">
              <a:buFont typeface="+mj-lt"/>
              <a:buAutoNum type="arabicPeriod"/>
            </a:pPr>
            <a:r>
              <a:rPr lang="en-US" dirty="0" smtClean="0"/>
              <a:t>I can write a summary based on the notes I took today.</a:t>
            </a:r>
          </a:p>
        </p:txBody>
      </p:sp>
    </p:spTree>
    <p:extLst>
      <p:ext uri="{BB962C8B-B14F-4D97-AF65-F5344CB8AC3E}">
        <p14:creationId xmlns:p14="http://schemas.microsoft.com/office/powerpoint/2010/main" val="1073202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Finally</a:t>
            </a:r>
            <a:endParaRPr lang="en-US" dirty="0"/>
          </a:p>
        </p:txBody>
      </p:sp>
      <p:sp>
        <p:nvSpPr>
          <p:cNvPr id="3" name="Content Placeholder 2"/>
          <p:cNvSpPr>
            <a:spLocks noGrp="1"/>
          </p:cNvSpPr>
          <p:nvPr>
            <p:ph idx="1"/>
          </p:nvPr>
        </p:nvSpPr>
        <p:spPr>
          <a:xfrm>
            <a:off x="0" y="685800"/>
            <a:ext cx="8991600" cy="4648200"/>
          </a:xfrm>
        </p:spPr>
        <p:txBody>
          <a:bodyPr>
            <a:noAutofit/>
          </a:bodyPr>
          <a:lstStyle/>
          <a:p>
            <a:r>
              <a:rPr lang="en-US" sz="2800" dirty="0" smtClean="0"/>
              <a:t>The point of note taking is to write what will help YOU!</a:t>
            </a:r>
          </a:p>
          <a:p>
            <a:r>
              <a:rPr lang="en-US" sz="2800" dirty="0" smtClean="0"/>
              <a:t>The notes are there for you to fall back on and use to study. </a:t>
            </a:r>
          </a:p>
          <a:p>
            <a:r>
              <a:rPr lang="en-US" sz="2800" dirty="0" smtClean="0"/>
              <a:t>These methods work for any class – no matter the </a:t>
            </a:r>
            <a:r>
              <a:rPr lang="en-US" sz="2800" smtClean="0"/>
              <a:t>subject!</a:t>
            </a:r>
            <a:endParaRPr lang="en-US" sz="2800" dirty="0" smtClean="0"/>
          </a:p>
          <a:p>
            <a:endParaRPr lang="en-US" sz="2800" dirty="0"/>
          </a:p>
          <a:p>
            <a:r>
              <a:rPr lang="en-US" sz="2800" dirty="0" smtClean="0"/>
              <a:t>Now, write a summary about what you learned from this presentation. This must be at least 5 sentences. Discuss what you learned, what you already knew, what will help you the best, any changes you plan on making, etc.</a:t>
            </a:r>
          </a:p>
        </p:txBody>
      </p:sp>
    </p:spTree>
    <p:extLst>
      <p:ext uri="{BB962C8B-B14F-4D97-AF65-F5344CB8AC3E}">
        <p14:creationId xmlns:p14="http://schemas.microsoft.com/office/powerpoint/2010/main" val="4198153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696200" cy="1600200"/>
          </a:xfrm>
        </p:spPr>
        <p:txBody>
          <a:bodyPr>
            <a:normAutofit fontScale="90000"/>
          </a:bodyPr>
          <a:lstStyle/>
          <a:p>
            <a:r>
              <a:rPr lang="en-US" dirty="0" smtClean="0"/>
              <a:t>Step One: outline your notes</a:t>
            </a:r>
            <a:endParaRPr lang="en-US" dirty="0"/>
          </a:p>
        </p:txBody>
      </p:sp>
      <p:sp>
        <p:nvSpPr>
          <p:cNvPr id="3" name="Content Placeholder 2"/>
          <p:cNvSpPr>
            <a:spLocks noGrp="1"/>
          </p:cNvSpPr>
          <p:nvPr>
            <p:ph idx="1"/>
          </p:nvPr>
        </p:nvSpPr>
        <p:spPr>
          <a:xfrm>
            <a:off x="228600" y="533400"/>
            <a:ext cx="8458200" cy="4953000"/>
          </a:xfrm>
        </p:spPr>
        <p:txBody>
          <a:bodyPr>
            <a:normAutofit lnSpcReduction="10000"/>
          </a:bodyPr>
          <a:lstStyle/>
          <a:p>
            <a:r>
              <a:rPr lang="en-US" dirty="0" smtClean="0"/>
              <a:t>Outlining your notes puts the main points and topics first, then includes the details underneath. </a:t>
            </a:r>
          </a:p>
          <a:p>
            <a:r>
              <a:rPr lang="en-US" dirty="0" smtClean="0"/>
              <a:t>Start off with the most important points, and make them your first point</a:t>
            </a:r>
          </a:p>
          <a:p>
            <a:pPr lvl="1"/>
            <a:r>
              <a:rPr lang="en-US" dirty="0" smtClean="0"/>
              <a:t>Example: </a:t>
            </a:r>
          </a:p>
          <a:p>
            <a:pPr marL="1097280" lvl="2" indent="-457200">
              <a:buFont typeface="+mj-lt"/>
              <a:buAutoNum type="alphaUcPeriod"/>
            </a:pPr>
            <a:r>
              <a:rPr lang="en-US" dirty="0" smtClean="0"/>
              <a:t>Types of figurative language</a:t>
            </a:r>
          </a:p>
          <a:p>
            <a:pPr marL="502920" indent="-457200"/>
            <a:r>
              <a:rPr lang="en-US" dirty="0" smtClean="0"/>
              <a:t>After your main point, include details that coincide with your first point</a:t>
            </a:r>
          </a:p>
          <a:p>
            <a:pPr marL="822960" lvl="1" indent="-457200"/>
            <a:r>
              <a:rPr lang="en-US" dirty="0" smtClean="0"/>
              <a:t>Example:</a:t>
            </a:r>
          </a:p>
          <a:p>
            <a:pPr marL="1097280" lvl="2" indent="-457200">
              <a:buFont typeface="+mj-lt"/>
              <a:buAutoNum type="alphaUcPeriod"/>
            </a:pPr>
            <a:r>
              <a:rPr lang="en-US" dirty="0" smtClean="0"/>
              <a:t>Types of Figurative language</a:t>
            </a:r>
          </a:p>
          <a:p>
            <a:pPr lvl="3">
              <a:buFont typeface="Wingdings" pitchFamily="2" charset="2"/>
              <a:buChar char="Ø"/>
            </a:pPr>
            <a:r>
              <a:rPr lang="en-US" dirty="0" smtClean="0"/>
              <a:t>Simile</a:t>
            </a:r>
          </a:p>
          <a:p>
            <a:pPr lvl="3">
              <a:buFont typeface="Wingdings" pitchFamily="2" charset="2"/>
              <a:buChar char="Ø"/>
            </a:pPr>
            <a:r>
              <a:rPr lang="en-US" dirty="0" smtClean="0"/>
              <a:t>Metaphor</a:t>
            </a:r>
          </a:p>
          <a:p>
            <a:pPr lvl="3">
              <a:buFont typeface="Wingdings" pitchFamily="2" charset="2"/>
              <a:buChar char="Ø"/>
            </a:pPr>
            <a:r>
              <a:rPr lang="en-US" dirty="0" smtClean="0"/>
              <a:t>Hyperbole</a:t>
            </a:r>
          </a:p>
          <a:p>
            <a:pPr lvl="2"/>
            <a:endParaRPr lang="en-US" dirty="0"/>
          </a:p>
        </p:txBody>
      </p:sp>
      <p:sp>
        <p:nvSpPr>
          <p:cNvPr id="4" name="TextBox 3"/>
          <p:cNvSpPr txBox="1"/>
          <p:nvPr/>
        </p:nvSpPr>
        <p:spPr>
          <a:xfrm>
            <a:off x="5715000" y="3733800"/>
            <a:ext cx="2667000" cy="1754326"/>
          </a:xfrm>
          <a:prstGeom prst="rect">
            <a:avLst/>
          </a:prstGeom>
          <a:noFill/>
        </p:spPr>
        <p:txBody>
          <a:bodyPr wrap="square" rtlCol="0">
            <a:spAutoFit/>
          </a:bodyPr>
          <a:lstStyle/>
          <a:p>
            <a:r>
              <a:rPr lang="en-US" i="1" dirty="0" smtClean="0"/>
              <a:t>Tip ** Put each definition or detail on its own line, in case you want to write anything next to the word later; instead, of listing them all on one line</a:t>
            </a:r>
            <a:endParaRPr lang="en-US" i="1" dirty="0"/>
          </a:p>
        </p:txBody>
      </p:sp>
      <p:sp>
        <p:nvSpPr>
          <p:cNvPr id="5" name="Freeform 4"/>
          <p:cNvSpPr/>
          <p:nvPr/>
        </p:nvSpPr>
        <p:spPr>
          <a:xfrm>
            <a:off x="2362200" y="3746292"/>
            <a:ext cx="3407229" cy="726172"/>
          </a:xfrm>
          <a:custGeom>
            <a:avLst/>
            <a:gdLst>
              <a:gd name="connsiteX0" fmla="*/ 0 w 2612572"/>
              <a:gd name="connsiteY0" fmla="*/ 455594 h 646705"/>
              <a:gd name="connsiteX1" fmla="*/ 1208314 w 2612572"/>
              <a:gd name="connsiteY1" fmla="*/ 629765 h 646705"/>
              <a:gd name="connsiteX2" fmla="*/ 2122714 w 2612572"/>
              <a:gd name="connsiteY2" fmla="*/ 85479 h 646705"/>
              <a:gd name="connsiteX3" fmla="*/ 2612572 w 2612572"/>
              <a:gd name="connsiteY3" fmla="*/ 9279 h 646705"/>
            </a:gdLst>
            <a:ahLst/>
            <a:cxnLst>
              <a:cxn ang="0">
                <a:pos x="connsiteX0" y="connsiteY0"/>
              </a:cxn>
              <a:cxn ang="0">
                <a:pos x="connsiteX1" y="connsiteY1"/>
              </a:cxn>
              <a:cxn ang="0">
                <a:pos x="connsiteX2" y="connsiteY2"/>
              </a:cxn>
              <a:cxn ang="0">
                <a:pos x="connsiteX3" y="connsiteY3"/>
              </a:cxn>
            </a:cxnLst>
            <a:rect l="l" t="t" r="r" b="b"/>
            <a:pathLst>
              <a:path w="2612572" h="646705">
                <a:moveTo>
                  <a:pt x="0" y="455594"/>
                </a:moveTo>
                <a:cubicBezTo>
                  <a:pt x="427264" y="573522"/>
                  <a:pt x="854528" y="691451"/>
                  <a:pt x="1208314" y="629765"/>
                </a:cubicBezTo>
                <a:cubicBezTo>
                  <a:pt x="1562100" y="568079"/>
                  <a:pt x="1888671" y="188893"/>
                  <a:pt x="2122714" y="85479"/>
                </a:cubicBezTo>
                <a:cubicBezTo>
                  <a:pt x="2356757" y="-17935"/>
                  <a:pt x="2484664" y="-4328"/>
                  <a:pt x="2612572" y="927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flipV="1">
            <a:off x="2362200" y="4862543"/>
            <a:ext cx="3657600" cy="547655"/>
          </a:xfrm>
          <a:custGeom>
            <a:avLst/>
            <a:gdLst>
              <a:gd name="connsiteX0" fmla="*/ 0 w 2612572"/>
              <a:gd name="connsiteY0" fmla="*/ 455594 h 646705"/>
              <a:gd name="connsiteX1" fmla="*/ 1208314 w 2612572"/>
              <a:gd name="connsiteY1" fmla="*/ 629765 h 646705"/>
              <a:gd name="connsiteX2" fmla="*/ 2122714 w 2612572"/>
              <a:gd name="connsiteY2" fmla="*/ 85479 h 646705"/>
              <a:gd name="connsiteX3" fmla="*/ 2612572 w 2612572"/>
              <a:gd name="connsiteY3" fmla="*/ 9279 h 646705"/>
            </a:gdLst>
            <a:ahLst/>
            <a:cxnLst>
              <a:cxn ang="0">
                <a:pos x="connsiteX0" y="connsiteY0"/>
              </a:cxn>
              <a:cxn ang="0">
                <a:pos x="connsiteX1" y="connsiteY1"/>
              </a:cxn>
              <a:cxn ang="0">
                <a:pos x="connsiteX2" y="connsiteY2"/>
              </a:cxn>
              <a:cxn ang="0">
                <a:pos x="connsiteX3" y="connsiteY3"/>
              </a:cxn>
            </a:cxnLst>
            <a:rect l="l" t="t" r="r" b="b"/>
            <a:pathLst>
              <a:path w="2612572" h="646705">
                <a:moveTo>
                  <a:pt x="0" y="455594"/>
                </a:moveTo>
                <a:cubicBezTo>
                  <a:pt x="427264" y="573522"/>
                  <a:pt x="854528" y="691451"/>
                  <a:pt x="1208314" y="629765"/>
                </a:cubicBezTo>
                <a:cubicBezTo>
                  <a:pt x="1562100" y="568079"/>
                  <a:pt x="1888671" y="188893"/>
                  <a:pt x="2122714" y="85479"/>
                </a:cubicBezTo>
                <a:cubicBezTo>
                  <a:pt x="2356757" y="-17935"/>
                  <a:pt x="2484664" y="-4328"/>
                  <a:pt x="2612572" y="927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46096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0"/>
            <a:ext cx="6781800" cy="838200"/>
          </a:xfrm>
        </p:spPr>
        <p:txBody>
          <a:bodyPr>
            <a:normAutofit fontScale="90000"/>
          </a:bodyPr>
          <a:lstStyle/>
          <a:p>
            <a:r>
              <a:rPr lang="en-US" dirty="0" smtClean="0"/>
              <a:t>Step One Cont.</a:t>
            </a:r>
            <a:endParaRPr lang="en-US" dirty="0"/>
          </a:p>
        </p:txBody>
      </p:sp>
      <p:sp>
        <p:nvSpPr>
          <p:cNvPr id="3" name="Content Placeholder 2"/>
          <p:cNvSpPr>
            <a:spLocks noGrp="1"/>
          </p:cNvSpPr>
          <p:nvPr>
            <p:ph idx="1"/>
          </p:nvPr>
        </p:nvSpPr>
        <p:spPr>
          <a:xfrm>
            <a:off x="152400" y="457200"/>
            <a:ext cx="8686800" cy="4953000"/>
          </a:xfrm>
        </p:spPr>
        <p:txBody>
          <a:bodyPr/>
          <a:lstStyle/>
          <a:p>
            <a:r>
              <a:rPr lang="en-US" dirty="0" smtClean="0"/>
              <a:t>You </a:t>
            </a:r>
            <a:r>
              <a:rPr lang="en-US" u="sng" dirty="0" smtClean="0"/>
              <a:t>do not </a:t>
            </a:r>
            <a:r>
              <a:rPr lang="en-US" dirty="0" smtClean="0"/>
              <a:t>have to write down everything </a:t>
            </a:r>
            <a:r>
              <a:rPr lang="en-US" u="sng" dirty="0" smtClean="0"/>
              <a:t>word-for-word</a:t>
            </a:r>
            <a:r>
              <a:rPr lang="en-US" dirty="0" smtClean="0"/>
              <a:t>. Write down what will help YOU remember the most. Ask questions if you have too…</a:t>
            </a:r>
          </a:p>
          <a:p>
            <a:pPr lvl="1"/>
            <a:r>
              <a:rPr lang="en-US" dirty="0" smtClean="0"/>
              <a:t>Example:</a:t>
            </a:r>
          </a:p>
          <a:p>
            <a:pPr marL="1097280" lvl="2" indent="-457200">
              <a:buFont typeface="+mj-lt"/>
              <a:buAutoNum type="alphaUcPeriod"/>
            </a:pPr>
            <a:r>
              <a:rPr lang="en-US" dirty="0" smtClean="0"/>
              <a:t>Types of figurative language</a:t>
            </a:r>
          </a:p>
          <a:p>
            <a:pPr lvl="3">
              <a:buFont typeface="Wingdings" pitchFamily="2" charset="2"/>
              <a:buChar char="Ø"/>
            </a:pPr>
            <a:r>
              <a:rPr lang="en-US" dirty="0" smtClean="0"/>
              <a:t>Simile</a:t>
            </a:r>
          </a:p>
          <a:p>
            <a:pPr lvl="3">
              <a:buFont typeface="Wingdings" pitchFamily="2" charset="2"/>
              <a:buChar char="Ø"/>
            </a:pPr>
            <a:r>
              <a:rPr lang="en-US" dirty="0" smtClean="0"/>
              <a:t>Metaphor</a:t>
            </a:r>
          </a:p>
          <a:p>
            <a:pPr lvl="3">
              <a:buFont typeface="Wingdings" pitchFamily="2" charset="2"/>
              <a:buChar char="Ø"/>
            </a:pPr>
            <a:r>
              <a:rPr lang="en-US" dirty="0" smtClean="0"/>
              <a:t>Hyperbole</a:t>
            </a:r>
          </a:p>
          <a:p>
            <a:pPr lvl="2"/>
            <a:endParaRPr lang="en-US" dirty="0"/>
          </a:p>
        </p:txBody>
      </p:sp>
      <p:sp>
        <p:nvSpPr>
          <p:cNvPr id="4" name="TextBox 3"/>
          <p:cNvSpPr txBox="1"/>
          <p:nvPr/>
        </p:nvSpPr>
        <p:spPr>
          <a:xfrm>
            <a:off x="3657600" y="3200400"/>
            <a:ext cx="4495800" cy="923330"/>
          </a:xfrm>
          <a:prstGeom prst="rect">
            <a:avLst/>
          </a:prstGeom>
          <a:noFill/>
        </p:spPr>
        <p:txBody>
          <a:bodyPr wrap="square" rtlCol="0">
            <a:spAutoFit/>
          </a:bodyPr>
          <a:lstStyle/>
          <a:p>
            <a:r>
              <a:rPr lang="en-US" i="1" dirty="0" smtClean="0"/>
              <a:t>What is the difference between these two? A simile uses the words “like” or “as” and a metaphor does not – both compare</a:t>
            </a:r>
            <a:endParaRPr lang="en-US" i="1" dirty="0"/>
          </a:p>
        </p:txBody>
      </p:sp>
      <p:sp>
        <p:nvSpPr>
          <p:cNvPr id="5" name="Freeform 4"/>
          <p:cNvSpPr/>
          <p:nvPr/>
        </p:nvSpPr>
        <p:spPr>
          <a:xfrm>
            <a:off x="2209800" y="3200400"/>
            <a:ext cx="1551214" cy="286886"/>
          </a:xfrm>
          <a:custGeom>
            <a:avLst/>
            <a:gdLst>
              <a:gd name="connsiteX0" fmla="*/ 0 w 2612572"/>
              <a:gd name="connsiteY0" fmla="*/ 455594 h 646705"/>
              <a:gd name="connsiteX1" fmla="*/ 1208314 w 2612572"/>
              <a:gd name="connsiteY1" fmla="*/ 629765 h 646705"/>
              <a:gd name="connsiteX2" fmla="*/ 2122714 w 2612572"/>
              <a:gd name="connsiteY2" fmla="*/ 85479 h 646705"/>
              <a:gd name="connsiteX3" fmla="*/ 2612572 w 2612572"/>
              <a:gd name="connsiteY3" fmla="*/ 9279 h 646705"/>
            </a:gdLst>
            <a:ahLst/>
            <a:cxnLst>
              <a:cxn ang="0">
                <a:pos x="connsiteX0" y="connsiteY0"/>
              </a:cxn>
              <a:cxn ang="0">
                <a:pos x="connsiteX1" y="connsiteY1"/>
              </a:cxn>
              <a:cxn ang="0">
                <a:pos x="connsiteX2" y="connsiteY2"/>
              </a:cxn>
              <a:cxn ang="0">
                <a:pos x="connsiteX3" y="connsiteY3"/>
              </a:cxn>
            </a:cxnLst>
            <a:rect l="l" t="t" r="r" b="b"/>
            <a:pathLst>
              <a:path w="2612572" h="646705">
                <a:moveTo>
                  <a:pt x="0" y="455594"/>
                </a:moveTo>
                <a:cubicBezTo>
                  <a:pt x="427264" y="573522"/>
                  <a:pt x="854528" y="691451"/>
                  <a:pt x="1208314" y="629765"/>
                </a:cubicBezTo>
                <a:cubicBezTo>
                  <a:pt x="1562100" y="568079"/>
                  <a:pt x="1888671" y="188893"/>
                  <a:pt x="2122714" y="85479"/>
                </a:cubicBezTo>
                <a:cubicBezTo>
                  <a:pt x="2356757" y="-17935"/>
                  <a:pt x="2484664" y="-4328"/>
                  <a:pt x="2612572" y="927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flipV="1">
            <a:off x="2209800" y="3762942"/>
            <a:ext cx="1828800" cy="360787"/>
          </a:xfrm>
          <a:custGeom>
            <a:avLst/>
            <a:gdLst>
              <a:gd name="connsiteX0" fmla="*/ 0 w 2612572"/>
              <a:gd name="connsiteY0" fmla="*/ 455594 h 646705"/>
              <a:gd name="connsiteX1" fmla="*/ 1208314 w 2612572"/>
              <a:gd name="connsiteY1" fmla="*/ 629765 h 646705"/>
              <a:gd name="connsiteX2" fmla="*/ 2122714 w 2612572"/>
              <a:gd name="connsiteY2" fmla="*/ 85479 h 646705"/>
              <a:gd name="connsiteX3" fmla="*/ 2612572 w 2612572"/>
              <a:gd name="connsiteY3" fmla="*/ 9279 h 646705"/>
            </a:gdLst>
            <a:ahLst/>
            <a:cxnLst>
              <a:cxn ang="0">
                <a:pos x="connsiteX0" y="connsiteY0"/>
              </a:cxn>
              <a:cxn ang="0">
                <a:pos x="connsiteX1" y="connsiteY1"/>
              </a:cxn>
              <a:cxn ang="0">
                <a:pos x="connsiteX2" y="connsiteY2"/>
              </a:cxn>
              <a:cxn ang="0">
                <a:pos x="connsiteX3" y="connsiteY3"/>
              </a:cxn>
            </a:cxnLst>
            <a:rect l="l" t="t" r="r" b="b"/>
            <a:pathLst>
              <a:path w="2612572" h="646705">
                <a:moveTo>
                  <a:pt x="0" y="455594"/>
                </a:moveTo>
                <a:cubicBezTo>
                  <a:pt x="427264" y="573522"/>
                  <a:pt x="854528" y="691451"/>
                  <a:pt x="1208314" y="629765"/>
                </a:cubicBezTo>
                <a:cubicBezTo>
                  <a:pt x="1562100" y="568079"/>
                  <a:pt x="1888671" y="188893"/>
                  <a:pt x="2122714" y="85479"/>
                </a:cubicBezTo>
                <a:cubicBezTo>
                  <a:pt x="2356757" y="-17935"/>
                  <a:pt x="2484664" y="-4328"/>
                  <a:pt x="2612572" y="927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 name="Straight Arrow Connector 7"/>
          <p:cNvCxnSpPr/>
          <p:nvPr/>
        </p:nvCxnSpPr>
        <p:spPr>
          <a:xfrm flipH="1">
            <a:off x="5486400" y="2133600"/>
            <a:ext cx="18288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5766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5828" y="4702629"/>
            <a:ext cx="5127172" cy="1600200"/>
          </a:xfrm>
        </p:spPr>
        <p:txBody>
          <a:bodyPr>
            <a:normAutofit/>
          </a:bodyPr>
          <a:lstStyle/>
          <a:p>
            <a:r>
              <a:rPr lang="en-US" sz="4400" dirty="0" smtClean="0"/>
              <a:t>Step Two: Questions</a:t>
            </a:r>
            <a:endParaRPr lang="en-US" sz="4400" dirty="0"/>
          </a:p>
        </p:txBody>
      </p:sp>
      <p:sp>
        <p:nvSpPr>
          <p:cNvPr id="3" name="Content Placeholder 2"/>
          <p:cNvSpPr>
            <a:spLocks noGrp="1"/>
          </p:cNvSpPr>
          <p:nvPr>
            <p:ph idx="1"/>
          </p:nvPr>
        </p:nvSpPr>
        <p:spPr>
          <a:xfrm>
            <a:off x="152400" y="457200"/>
            <a:ext cx="8839200" cy="4800600"/>
          </a:xfrm>
        </p:spPr>
        <p:txBody>
          <a:bodyPr>
            <a:normAutofit fontScale="92500" lnSpcReduction="10000"/>
          </a:bodyPr>
          <a:lstStyle/>
          <a:p>
            <a:r>
              <a:rPr lang="en-US" dirty="0" smtClean="0"/>
              <a:t>If you still have questions about something being discussed or lectured, write them on the side of your paper in the margins so you can come back later. Then once you have your question answered, you can write the answer next to it and keep it in your notes for next time! </a:t>
            </a:r>
          </a:p>
          <a:p>
            <a:pPr lvl="1"/>
            <a:r>
              <a:rPr lang="en-US" dirty="0" smtClean="0"/>
              <a:t>This helps instead of stopping in the middle of a discussion, or if you need to look up something on your own for later and further details</a:t>
            </a:r>
          </a:p>
          <a:p>
            <a:pPr lvl="1"/>
            <a:r>
              <a:rPr lang="en-US" dirty="0" smtClean="0"/>
              <a:t>Or you can write down rhetorical questions, just to keep your thoughts processing. This way when you look back at your notes, you can think back to your question and it will help you recall what you were exactly thinking during this time.</a:t>
            </a:r>
          </a:p>
          <a:p>
            <a:r>
              <a:rPr lang="en-US" dirty="0" smtClean="0"/>
              <a:t>Example: </a:t>
            </a:r>
          </a:p>
          <a:p>
            <a:pPr marL="777240" lvl="1" indent="-457200">
              <a:buFont typeface="+mj-lt"/>
              <a:buAutoNum type="alphaUcPeriod"/>
            </a:pPr>
            <a:r>
              <a:rPr lang="en-US" dirty="0" smtClean="0"/>
              <a:t>Types of figurative language</a:t>
            </a:r>
          </a:p>
          <a:p>
            <a:pPr marL="1051560" lvl="2" indent="-457200">
              <a:buFont typeface="Wingdings" pitchFamily="2" charset="2"/>
              <a:buChar char="Ø"/>
            </a:pPr>
            <a:r>
              <a:rPr lang="en-US" dirty="0" smtClean="0"/>
              <a:t>Simile</a:t>
            </a:r>
          </a:p>
          <a:p>
            <a:pPr marL="1051560" lvl="2" indent="-457200">
              <a:buFont typeface="Wingdings" pitchFamily="2" charset="2"/>
              <a:buChar char="Ø"/>
            </a:pPr>
            <a:r>
              <a:rPr lang="en-US" dirty="0" smtClean="0"/>
              <a:t>Metaphor</a:t>
            </a:r>
            <a:endParaRPr lang="en-US" b="1" dirty="0" smtClean="0"/>
          </a:p>
          <a:p>
            <a:pPr marL="1051560" lvl="2" indent="-457200">
              <a:buFont typeface="Wingdings" pitchFamily="2" charset="2"/>
              <a:buChar char="Ø"/>
            </a:pPr>
            <a:r>
              <a:rPr lang="en-US" dirty="0" smtClean="0"/>
              <a:t>Hyperbole</a:t>
            </a:r>
          </a:p>
          <a:p>
            <a:pPr lvl="1"/>
            <a:endParaRPr lang="en-US" dirty="0"/>
          </a:p>
        </p:txBody>
      </p:sp>
      <p:sp>
        <p:nvSpPr>
          <p:cNvPr id="5" name="Freeform 4"/>
          <p:cNvSpPr/>
          <p:nvPr/>
        </p:nvSpPr>
        <p:spPr>
          <a:xfrm>
            <a:off x="2057400" y="4043079"/>
            <a:ext cx="2133600" cy="224121"/>
          </a:xfrm>
          <a:custGeom>
            <a:avLst/>
            <a:gdLst>
              <a:gd name="connsiteX0" fmla="*/ 0 w 2612572"/>
              <a:gd name="connsiteY0" fmla="*/ 455594 h 646705"/>
              <a:gd name="connsiteX1" fmla="*/ 1208314 w 2612572"/>
              <a:gd name="connsiteY1" fmla="*/ 629765 h 646705"/>
              <a:gd name="connsiteX2" fmla="*/ 2122714 w 2612572"/>
              <a:gd name="connsiteY2" fmla="*/ 85479 h 646705"/>
              <a:gd name="connsiteX3" fmla="*/ 2612572 w 2612572"/>
              <a:gd name="connsiteY3" fmla="*/ 9279 h 646705"/>
            </a:gdLst>
            <a:ahLst/>
            <a:cxnLst>
              <a:cxn ang="0">
                <a:pos x="connsiteX0" y="connsiteY0"/>
              </a:cxn>
              <a:cxn ang="0">
                <a:pos x="connsiteX1" y="connsiteY1"/>
              </a:cxn>
              <a:cxn ang="0">
                <a:pos x="connsiteX2" y="connsiteY2"/>
              </a:cxn>
              <a:cxn ang="0">
                <a:pos x="connsiteX3" y="connsiteY3"/>
              </a:cxn>
            </a:cxnLst>
            <a:rect l="l" t="t" r="r" b="b"/>
            <a:pathLst>
              <a:path w="2612572" h="646705">
                <a:moveTo>
                  <a:pt x="0" y="455594"/>
                </a:moveTo>
                <a:cubicBezTo>
                  <a:pt x="427264" y="573522"/>
                  <a:pt x="854528" y="691451"/>
                  <a:pt x="1208314" y="629765"/>
                </a:cubicBezTo>
                <a:cubicBezTo>
                  <a:pt x="1562100" y="568079"/>
                  <a:pt x="1888671" y="188893"/>
                  <a:pt x="2122714" y="85479"/>
                </a:cubicBezTo>
                <a:cubicBezTo>
                  <a:pt x="2356757" y="-17935"/>
                  <a:pt x="2484664" y="-4328"/>
                  <a:pt x="2612572" y="927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reeform 5"/>
          <p:cNvSpPr/>
          <p:nvPr/>
        </p:nvSpPr>
        <p:spPr>
          <a:xfrm flipV="1">
            <a:off x="2188028" y="4572000"/>
            <a:ext cx="2133600" cy="304800"/>
          </a:xfrm>
          <a:custGeom>
            <a:avLst/>
            <a:gdLst>
              <a:gd name="connsiteX0" fmla="*/ 0 w 2612572"/>
              <a:gd name="connsiteY0" fmla="*/ 455594 h 646705"/>
              <a:gd name="connsiteX1" fmla="*/ 1208314 w 2612572"/>
              <a:gd name="connsiteY1" fmla="*/ 629765 h 646705"/>
              <a:gd name="connsiteX2" fmla="*/ 2122714 w 2612572"/>
              <a:gd name="connsiteY2" fmla="*/ 85479 h 646705"/>
              <a:gd name="connsiteX3" fmla="*/ 2612572 w 2612572"/>
              <a:gd name="connsiteY3" fmla="*/ 9279 h 646705"/>
            </a:gdLst>
            <a:ahLst/>
            <a:cxnLst>
              <a:cxn ang="0">
                <a:pos x="connsiteX0" y="connsiteY0"/>
              </a:cxn>
              <a:cxn ang="0">
                <a:pos x="connsiteX1" y="connsiteY1"/>
              </a:cxn>
              <a:cxn ang="0">
                <a:pos x="connsiteX2" y="connsiteY2"/>
              </a:cxn>
              <a:cxn ang="0">
                <a:pos x="connsiteX3" y="connsiteY3"/>
              </a:cxn>
            </a:cxnLst>
            <a:rect l="l" t="t" r="r" b="b"/>
            <a:pathLst>
              <a:path w="2612572" h="646705">
                <a:moveTo>
                  <a:pt x="0" y="455594"/>
                </a:moveTo>
                <a:cubicBezTo>
                  <a:pt x="427264" y="573522"/>
                  <a:pt x="854528" y="691451"/>
                  <a:pt x="1208314" y="629765"/>
                </a:cubicBezTo>
                <a:cubicBezTo>
                  <a:pt x="1562100" y="568079"/>
                  <a:pt x="1888671" y="188893"/>
                  <a:pt x="2122714" y="85479"/>
                </a:cubicBezTo>
                <a:cubicBezTo>
                  <a:pt x="2356757" y="-17935"/>
                  <a:pt x="2484664" y="-4328"/>
                  <a:pt x="2612572" y="927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4343400" y="3962400"/>
            <a:ext cx="4495800" cy="923330"/>
          </a:xfrm>
          <a:prstGeom prst="rect">
            <a:avLst/>
          </a:prstGeom>
          <a:noFill/>
        </p:spPr>
        <p:txBody>
          <a:bodyPr wrap="square" rtlCol="0">
            <a:spAutoFit/>
          </a:bodyPr>
          <a:lstStyle/>
          <a:p>
            <a:r>
              <a:rPr lang="en-US" i="1" dirty="0" smtClean="0"/>
              <a:t>What is the difference between these two? A simile uses the words “like” or “as” and a metaphor does not – both compare</a:t>
            </a:r>
            <a:endParaRPr lang="en-US" i="1" dirty="0"/>
          </a:p>
        </p:txBody>
      </p:sp>
    </p:spTree>
    <p:extLst>
      <p:ext uri="{BB962C8B-B14F-4D97-AF65-F5344CB8AC3E}">
        <p14:creationId xmlns:p14="http://schemas.microsoft.com/office/powerpoint/2010/main" val="489763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05400"/>
            <a:ext cx="7543800" cy="1066800"/>
          </a:xfrm>
        </p:spPr>
        <p:txBody>
          <a:bodyPr/>
          <a:lstStyle/>
          <a:p>
            <a:r>
              <a:rPr lang="en-US" dirty="0" smtClean="0"/>
              <a:t>Step Three: Examples</a:t>
            </a:r>
            <a:endParaRPr lang="en-US" dirty="0"/>
          </a:p>
        </p:txBody>
      </p:sp>
      <p:sp>
        <p:nvSpPr>
          <p:cNvPr id="3" name="Content Placeholder 2"/>
          <p:cNvSpPr>
            <a:spLocks noGrp="1"/>
          </p:cNvSpPr>
          <p:nvPr>
            <p:ph idx="1"/>
          </p:nvPr>
        </p:nvSpPr>
        <p:spPr>
          <a:xfrm>
            <a:off x="0" y="681251"/>
            <a:ext cx="8305800" cy="5033749"/>
          </a:xfrm>
        </p:spPr>
        <p:txBody>
          <a:bodyPr>
            <a:normAutofit lnSpcReduction="10000"/>
          </a:bodyPr>
          <a:lstStyle/>
          <a:p>
            <a:r>
              <a:rPr lang="en-US" dirty="0" smtClean="0"/>
              <a:t>While you are taking your notes, it might be helpful to include an example next to your smaller detailed points.</a:t>
            </a:r>
          </a:p>
          <a:p>
            <a:r>
              <a:rPr lang="en-US" dirty="0" smtClean="0"/>
              <a:t>When you are looking back, you might be confused between a couple points, so examples provide you with specific ideas to help differentiate between the different points.</a:t>
            </a:r>
          </a:p>
          <a:p>
            <a:r>
              <a:rPr lang="en-US" dirty="0"/>
              <a:t>Example: </a:t>
            </a:r>
          </a:p>
          <a:p>
            <a:pPr marL="777240" lvl="1" indent="-457200">
              <a:buFont typeface="+mj-lt"/>
              <a:buAutoNum type="alphaUcPeriod"/>
            </a:pPr>
            <a:r>
              <a:rPr lang="en-US" sz="2400" dirty="0"/>
              <a:t>Types of figurative language</a:t>
            </a:r>
          </a:p>
          <a:p>
            <a:pPr marL="1051560" lvl="2" indent="-457200">
              <a:buFont typeface="Wingdings" pitchFamily="2" charset="2"/>
              <a:buChar char="Ø"/>
            </a:pPr>
            <a:r>
              <a:rPr lang="en-US" sz="2400" dirty="0" smtClean="0"/>
              <a:t>Simile: comparison using “like” or “as”</a:t>
            </a:r>
          </a:p>
          <a:p>
            <a:pPr marL="1325880" lvl="3" indent="-457200">
              <a:buFont typeface="Wingdings" panose="05000000000000000000" pitchFamily="2" charset="2"/>
              <a:buChar char="§"/>
            </a:pPr>
            <a:r>
              <a:rPr lang="en-US" sz="2000" dirty="0" smtClean="0"/>
              <a:t>Ex: The woman was as large as a cow.</a:t>
            </a:r>
            <a:endParaRPr lang="en-US" sz="2000" dirty="0"/>
          </a:p>
          <a:p>
            <a:pPr marL="1051560" lvl="2" indent="-457200">
              <a:buFont typeface="Wingdings" pitchFamily="2" charset="2"/>
              <a:buChar char="Ø"/>
            </a:pPr>
            <a:r>
              <a:rPr lang="en-US" sz="2400" dirty="0" smtClean="0"/>
              <a:t>Metaphor: </a:t>
            </a:r>
            <a:r>
              <a:rPr lang="en-US" sz="2200" dirty="0" smtClean="0"/>
              <a:t>comparison </a:t>
            </a:r>
            <a:r>
              <a:rPr lang="en-US" sz="2200" u="sng" dirty="0" smtClean="0"/>
              <a:t>not</a:t>
            </a:r>
            <a:r>
              <a:rPr lang="en-US" sz="2200" dirty="0" smtClean="0"/>
              <a:t> using “like” or “as”</a:t>
            </a:r>
          </a:p>
          <a:p>
            <a:pPr marL="1325880" lvl="3" indent="-457200">
              <a:buFont typeface="Wingdings" panose="05000000000000000000" pitchFamily="2" charset="2"/>
              <a:buChar char="§"/>
            </a:pPr>
            <a:r>
              <a:rPr lang="en-US" sz="2000" dirty="0" smtClean="0"/>
              <a:t>Ex: I need you to sign your John Hancock here.</a:t>
            </a:r>
            <a:endParaRPr lang="en-US" sz="2000" dirty="0"/>
          </a:p>
          <a:p>
            <a:pPr marL="1051560" lvl="2" indent="-457200">
              <a:buFont typeface="Wingdings" pitchFamily="2" charset="2"/>
              <a:buChar char="Ø"/>
            </a:pPr>
            <a:r>
              <a:rPr lang="en-US" sz="2400" dirty="0" smtClean="0"/>
              <a:t>Hyperbole: an exaggeration </a:t>
            </a:r>
          </a:p>
          <a:p>
            <a:pPr marL="1325880" lvl="3" indent="-457200">
              <a:buFont typeface="Wingdings" panose="05000000000000000000" pitchFamily="2" charset="2"/>
              <a:buChar char="§"/>
            </a:pPr>
            <a:r>
              <a:rPr lang="en-US" sz="2000" dirty="0" smtClean="0"/>
              <a:t>Ex: It was raining so hard, the puddles were turning into lakes.</a:t>
            </a:r>
            <a:endParaRPr lang="en-US" sz="2000" dirty="0"/>
          </a:p>
          <a:p>
            <a:endParaRPr lang="en-US" dirty="0" smtClean="0"/>
          </a:p>
          <a:p>
            <a:endParaRPr lang="en-US" dirty="0" smtClean="0"/>
          </a:p>
        </p:txBody>
      </p:sp>
      <p:sp>
        <p:nvSpPr>
          <p:cNvPr id="8" name="TextBox 7"/>
          <p:cNvSpPr txBox="1"/>
          <p:nvPr/>
        </p:nvSpPr>
        <p:spPr>
          <a:xfrm rot="650204">
            <a:off x="6544089" y="2727008"/>
            <a:ext cx="2425917" cy="1754326"/>
          </a:xfrm>
          <a:prstGeom prst="rect">
            <a:avLst/>
          </a:prstGeom>
          <a:noFill/>
        </p:spPr>
        <p:txBody>
          <a:bodyPr wrap="square" rtlCol="0">
            <a:spAutoFit/>
          </a:bodyPr>
          <a:lstStyle/>
          <a:p>
            <a:r>
              <a:rPr lang="en-US" i="1" dirty="0" smtClean="0"/>
              <a:t>**What is the difference between these two? A simile uses the words “like” or “as” and a metaphor does not – both compare</a:t>
            </a:r>
            <a:endParaRPr lang="en-US" i="1" dirty="0"/>
          </a:p>
        </p:txBody>
      </p:sp>
    </p:spTree>
    <p:extLst>
      <p:ext uri="{BB962C8B-B14F-4D97-AF65-F5344CB8AC3E}">
        <p14:creationId xmlns:p14="http://schemas.microsoft.com/office/powerpoint/2010/main" val="164978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Four: Summarizing</a:t>
            </a:r>
            <a:endParaRPr lang="en-US" dirty="0"/>
          </a:p>
        </p:txBody>
      </p:sp>
      <p:sp>
        <p:nvSpPr>
          <p:cNvPr id="3" name="Content Placeholder 2"/>
          <p:cNvSpPr>
            <a:spLocks noGrp="1"/>
          </p:cNvSpPr>
          <p:nvPr>
            <p:ph idx="1"/>
          </p:nvPr>
        </p:nvSpPr>
        <p:spPr>
          <a:xfrm>
            <a:off x="152400" y="457200"/>
            <a:ext cx="8763000" cy="5029200"/>
          </a:xfrm>
        </p:spPr>
        <p:txBody>
          <a:bodyPr>
            <a:normAutofit fontScale="92500" lnSpcReduction="20000"/>
          </a:bodyPr>
          <a:lstStyle/>
          <a:p>
            <a:r>
              <a:rPr lang="en-US" dirty="0" smtClean="0"/>
              <a:t>By the end of your notes, you should be able to write a detailed summary over what you just learned and discussed.</a:t>
            </a:r>
          </a:p>
          <a:p>
            <a:pPr lvl="1"/>
            <a:r>
              <a:rPr lang="en-US" dirty="0" smtClean="0"/>
              <a:t>This is helpful when you return back to your notes to study, you can always read your summary, and get the basics without reading your entire notes.</a:t>
            </a:r>
          </a:p>
          <a:p>
            <a:pPr lvl="1"/>
            <a:r>
              <a:rPr lang="en-US" dirty="0" smtClean="0"/>
              <a:t>Also, writing the summary will help you understand whether or not you completing gathered all the information and if YOU understand the notes you just took. </a:t>
            </a:r>
          </a:p>
          <a:p>
            <a:pPr lvl="2"/>
            <a:r>
              <a:rPr lang="en-US" dirty="0" smtClean="0"/>
              <a:t>If you have a hard time with the summary, then you should probably ask for additional help!</a:t>
            </a:r>
          </a:p>
          <a:p>
            <a:r>
              <a:rPr lang="en-US" dirty="0"/>
              <a:t>Example: </a:t>
            </a:r>
          </a:p>
          <a:p>
            <a:pPr marL="777240" lvl="1" indent="-457200">
              <a:buFont typeface="+mj-lt"/>
              <a:buAutoNum type="alphaUcPeriod"/>
            </a:pPr>
            <a:r>
              <a:rPr lang="en-US" dirty="0"/>
              <a:t>Types of figurative language</a:t>
            </a:r>
          </a:p>
          <a:p>
            <a:pPr marL="1051560" lvl="2" indent="-457200">
              <a:buFont typeface="Wingdings" pitchFamily="2" charset="2"/>
              <a:buChar char="Ø"/>
            </a:pPr>
            <a:r>
              <a:rPr lang="en-US" dirty="0"/>
              <a:t>Simile</a:t>
            </a:r>
          </a:p>
          <a:p>
            <a:pPr marL="1051560" lvl="2" indent="-457200">
              <a:buFont typeface="Wingdings" pitchFamily="2" charset="2"/>
              <a:buChar char="Ø"/>
            </a:pPr>
            <a:r>
              <a:rPr lang="en-US" dirty="0"/>
              <a:t>Metaphor</a:t>
            </a:r>
            <a:endParaRPr lang="en-US" b="1" dirty="0"/>
          </a:p>
          <a:p>
            <a:pPr marL="1051560" lvl="2" indent="-457200">
              <a:buFont typeface="Wingdings" pitchFamily="2" charset="2"/>
              <a:buChar char="Ø"/>
            </a:pPr>
            <a:r>
              <a:rPr lang="en-US" dirty="0"/>
              <a:t>Hyperbole</a:t>
            </a:r>
          </a:p>
          <a:p>
            <a:pPr lvl="2"/>
            <a:r>
              <a:rPr lang="en-US" dirty="0" smtClean="0"/>
              <a:t>Summary: There are many different types of figurative language, when it comes to reading and writing poetry. The three main types are: hyperbole, metaphor, and simile…</a:t>
            </a:r>
          </a:p>
          <a:p>
            <a:pPr lvl="2"/>
            <a:endParaRPr lang="en-US" dirty="0"/>
          </a:p>
        </p:txBody>
      </p:sp>
      <p:sp>
        <p:nvSpPr>
          <p:cNvPr id="4" name="TextBox 3"/>
          <p:cNvSpPr txBox="1"/>
          <p:nvPr/>
        </p:nvSpPr>
        <p:spPr>
          <a:xfrm>
            <a:off x="4343400" y="3420070"/>
            <a:ext cx="4495800" cy="923330"/>
          </a:xfrm>
          <a:prstGeom prst="rect">
            <a:avLst/>
          </a:prstGeom>
          <a:noFill/>
        </p:spPr>
        <p:txBody>
          <a:bodyPr wrap="square" rtlCol="0">
            <a:spAutoFit/>
          </a:bodyPr>
          <a:lstStyle/>
          <a:p>
            <a:r>
              <a:rPr lang="en-US" i="1" dirty="0" smtClean="0"/>
              <a:t>What is the difference between these two? A simile uses the words “like” or “as” and a metaphor does not – both compare</a:t>
            </a:r>
            <a:endParaRPr lang="en-US" i="1" dirty="0"/>
          </a:p>
        </p:txBody>
      </p:sp>
      <p:sp>
        <p:nvSpPr>
          <p:cNvPr id="6" name="Freeform 5"/>
          <p:cNvSpPr/>
          <p:nvPr/>
        </p:nvSpPr>
        <p:spPr>
          <a:xfrm>
            <a:off x="2057400" y="3514158"/>
            <a:ext cx="2286000" cy="295842"/>
          </a:xfrm>
          <a:custGeom>
            <a:avLst/>
            <a:gdLst>
              <a:gd name="connsiteX0" fmla="*/ 0 w 2612572"/>
              <a:gd name="connsiteY0" fmla="*/ 455594 h 646705"/>
              <a:gd name="connsiteX1" fmla="*/ 1208314 w 2612572"/>
              <a:gd name="connsiteY1" fmla="*/ 629765 h 646705"/>
              <a:gd name="connsiteX2" fmla="*/ 2122714 w 2612572"/>
              <a:gd name="connsiteY2" fmla="*/ 85479 h 646705"/>
              <a:gd name="connsiteX3" fmla="*/ 2612572 w 2612572"/>
              <a:gd name="connsiteY3" fmla="*/ 9279 h 646705"/>
            </a:gdLst>
            <a:ahLst/>
            <a:cxnLst>
              <a:cxn ang="0">
                <a:pos x="connsiteX0" y="connsiteY0"/>
              </a:cxn>
              <a:cxn ang="0">
                <a:pos x="connsiteX1" y="connsiteY1"/>
              </a:cxn>
              <a:cxn ang="0">
                <a:pos x="connsiteX2" y="connsiteY2"/>
              </a:cxn>
              <a:cxn ang="0">
                <a:pos x="connsiteX3" y="connsiteY3"/>
              </a:cxn>
            </a:cxnLst>
            <a:rect l="l" t="t" r="r" b="b"/>
            <a:pathLst>
              <a:path w="2612572" h="646705">
                <a:moveTo>
                  <a:pt x="0" y="455594"/>
                </a:moveTo>
                <a:cubicBezTo>
                  <a:pt x="427264" y="573522"/>
                  <a:pt x="854528" y="691451"/>
                  <a:pt x="1208314" y="629765"/>
                </a:cubicBezTo>
                <a:cubicBezTo>
                  <a:pt x="1562100" y="568079"/>
                  <a:pt x="1888671" y="188893"/>
                  <a:pt x="2122714" y="85479"/>
                </a:cubicBezTo>
                <a:cubicBezTo>
                  <a:pt x="2356757" y="-17935"/>
                  <a:pt x="2484664" y="-4328"/>
                  <a:pt x="2612572" y="927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Freeform 6"/>
          <p:cNvSpPr/>
          <p:nvPr/>
        </p:nvSpPr>
        <p:spPr>
          <a:xfrm flipV="1">
            <a:off x="2286000" y="3962400"/>
            <a:ext cx="2035628" cy="304800"/>
          </a:xfrm>
          <a:custGeom>
            <a:avLst/>
            <a:gdLst>
              <a:gd name="connsiteX0" fmla="*/ 0 w 2612572"/>
              <a:gd name="connsiteY0" fmla="*/ 455594 h 646705"/>
              <a:gd name="connsiteX1" fmla="*/ 1208314 w 2612572"/>
              <a:gd name="connsiteY1" fmla="*/ 629765 h 646705"/>
              <a:gd name="connsiteX2" fmla="*/ 2122714 w 2612572"/>
              <a:gd name="connsiteY2" fmla="*/ 85479 h 646705"/>
              <a:gd name="connsiteX3" fmla="*/ 2612572 w 2612572"/>
              <a:gd name="connsiteY3" fmla="*/ 9279 h 646705"/>
            </a:gdLst>
            <a:ahLst/>
            <a:cxnLst>
              <a:cxn ang="0">
                <a:pos x="connsiteX0" y="connsiteY0"/>
              </a:cxn>
              <a:cxn ang="0">
                <a:pos x="connsiteX1" y="connsiteY1"/>
              </a:cxn>
              <a:cxn ang="0">
                <a:pos x="connsiteX2" y="connsiteY2"/>
              </a:cxn>
              <a:cxn ang="0">
                <a:pos x="connsiteX3" y="connsiteY3"/>
              </a:cxn>
            </a:cxnLst>
            <a:rect l="l" t="t" r="r" b="b"/>
            <a:pathLst>
              <a:path w="2612572" h="646705">
                <a:moveTo>
                  <a:pt x="0" y="455594"/>
                </a:moveTo>
                <a:cubicBezTo>
                  <a:pt x="427264" y="573522"/>
                  <a:pt x="854528" y="691451"/>
                  <a:pt x="1208314" y="629765"/>
                </a:cubicBezTo>
                <a:cubicBezTo>
                  <a:pt x="1562100" y="568079"/>
                  <a:pt x="1888671" y="188893"/>
                  <a:pt x="2122714" y="85479"/>
                </a:cubicBezTo>
                <a:cubicBezTo>
                  <a:pt x="2356757" y="-17935"/>
                  <a:pt x="2484664" y="-4328"/>
                  <a:pt x="2612572" y="9279"/>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14182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0" end="0"/>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181600"/>
            <a:ext cx="7543800" cy="1066800"/>
          </a:xfrm>
        </p:spPr>
        <p:txBody>
          <a:bodyPr>
            <a:normAutofit fontScale="90000"/>
          </a:bodyPr>
          <a:lstStyle/>
          <a:p>
            <a:r>
              <a:rPr lang="en-US" dirty="0" smtClean="0"/>
              <a:t>Step Four: Alternative Option</a:t>
            </a:r>
            <a:endParaRPr lang="en-US" dirty="0"/>
          </a:p>
        </p:txBody>
      </p:sp>
      <p:sp>
        <p:nvSpPr>
          <p:cNvPr id="3" name="Content Placeholder 2"/>
          <p:cNvSpPr>
            <a:spLocks noGrp="1"/>
          </p:cNvSpPr>
          <p:nvPr>
            <p:ph idx="1"/>
          </p:nvPr>
        </p:nvSpPr>
        <p:spPr>
          <a:xfrm>
            <a:off x="76200" y="152400"/>
            <a:ext cx="4191000" cy="5257800"/>
          </a:xfrm>
        </p:spPr>
        <p:txBody>
          <a:bodyPr/>
          <a:lstStyle/>
          <a:p>
            <a:r>
              <a:rPr lang="en-US" dirty="0" smtClean="0"/>
              <a:t>Use diagrams to help outline your notes, instead of writing in outline format</a:t>
            </a:r>
          </a:p>
          <a:p>
            <a:r>
              <a:rPr lang="en-US" dirty="0" smtClean="0"/>
              <a:t>Put the main topic of the lecture/ discussion in the middle and make that your main circle. Then, draw smaller circles and write the details of the main point in those smaller circles. Use lines to connect them all back to the main point.</a:t>
            </a:r>
          </a:p>
        </p:txBody>
      </p:sp>
      <p:pic>
        <p:nvPicPr>
          <p:cNvPr id="1026" name="Picture 2" descr="C:\Users\EAMenden\AppData\Local\Microsoft\Windows\Temporary Internet Files\Content.IE5\XEK4JOA1\T1095LRG[1].jpg"/>
          <p:cNvPicPr>
            <a:picLocks noChangeAspect="1" noChangeArrowheads="1"/>
          </p:cNvPicPr>
          <p:nvPr/>
        </p:nvPicPr>
        <p:blipFill rotWithShape="1">
          <a:blip r:embed="rId3">
            <a:extLst>
              <a:ext uri="{28A0092B-C50C-407E-A947-70E740481C1C}">
                <a14:useLocalDpi xmlns:a14="http://schemas.microsoft.com/office/drawing/2010/main" val="0"/>
              </a:ext>
            </a:extLst>
          </a:blip>
          <a:srcRect l="10656" r="9884"/>
          <a:stretch/>
        </p:blipFill>
        <p:spPr bwMode="auto">
          <a:xfrm>
            <a:off x="4800600" y="406400"/>
            <a:ext cx="3886200" cy="5080000"/>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5943600" y="1905000"/>
            <a:ext cx="1981200" cy="15240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6172200" y="2209800"/>
            <a:ext cx="1447800" cy="923330"/>
          </a:xfrm>
          <a:prstGeom prst="rect">
            <a:avLst/>
          </a:prstGeom>
          <a:noFill/>
        </p:spPr>
        <p:txBody>
          <a:bodyPr wrap="square" rtlCol="0">
            <a:spAutoFit/>
          </a:bodyPr>
          <a:lstStyle/>
          <a:p>
            <a:pPr algn="ctr"/>
            <a:r>
              <a:rPr lang="en-US" dirty="0" smtClean="0"/>
              <a:t>Types of Figurative Language</a:t>
            </a:r>
            <a:endParaRPr lang="en-US" dirty="0"/>
          </a:p>
        </p:txBody>
      </p:sp>
      <p:sp>
        <p:nvSpPr>
          <p:cNvPr id="7" name="Oval 6"/>
          <p:cNvSpPr/>
          <p:nvPr/>
        </p:nvSpPr>
        <p:spPr>
          <a:xfrm>
            <a:off x="6743700" y="1216966"/>
            <a:ext cx="1790700" cy="53563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934200" y="1300116"/>
            <a:ext cx="1447800" cy="369332"/>
          </a:xfrm>
          <a:prstGeom prst="rect">
            <a:avLst/>
          </a:prstGeom>
          <a:noFill/>
        </p:spPr>
        <p:txBody>
          <a:bodyPr wrap="square" rtlCol="0">
            <a:spAutoFit/>
          </a:bodyPr>
          <a:lstStyle/>
          <a:p>
            <a:pPr algn="ctr"/>
            <a:r>
              <a:rPr lang="en-US" dirty="0" smtClean="0"/>
              <a:t>Metaphor</a:t>
            </a:r>
            <a:endParaRPr lang="en-US" dirty="0"/>
          </a:p>
        </p:txBody>
      </p:sp>
      <p:cxnSp>
        <p:nvCxnSpPr>
          <p:cNvPr id="9" name="Straight Connector 8"/>
          <p:cNvCxnSpPr/>
          <p:nvPr/>
        </p:nvCxnSpPr>
        <p:spPr>
          <a:xfrm flipH="1">
            <a:off x="7467600" y="1752599"/>
            <a:ext cx="190500" cy="30480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953000" y="681333"/>
            <a:ext cx="1790700" cy="53563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124450" y="764483"/>
            <a:ext cx="1447800" cy="369332"/>
          </a:xfrm>
          <a:prstGeom prst="rect">
            <a:avLst/>
          </a:prstGeom>
          <a:noFill/>
        </p:spPr>
        <p:txBody>
          <a:bodyPr wrap="square" rtlCol="0">
            <a:spAutoFit/>
          </a:bodyPr>
          <a:lstStyle/>
          <a:p>
            <a:pPr algn="ctr"/>
            <a:r>
              <a:rPr lang="en-US" dirty="0" smtClean="0"/>
              <a:t>Simile </a:t>
            </a:r>
            <a:endParaRPr lang="en-US" dirty="0"/>
          </a:p>
        </p:txBody>
      </p:sp>
      <p:cxnSp>
        <p:nvCxnSpPr>
          <p:cNvPr id="13" name="Straight Connector 12"/>
          <p:cNvCxnSpPr/>
          <p:nvPr/>
        </p:nvCxnSpPr>
        <p:spPr>
          <a:xfrm>
            <a:off x="5676900" y="1216966"/>
            <a:ext cx="800100" cy="76423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Oval 17"/>
          <p:cNvSpPr/>
          <p:nvPr/>
        </p:nvSpPr>
        <p:spPr>
          <a:xfrm>
            <a:off x="6667500" y="3759115"/>
            <a:ext cx="1790700" cy="53563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882493" y="3852368"/>
            <a:ext cx="1447800" cy="369332"/>
          </a:xfrm>
          <a:prstGeom prst="rect">
            <a:avLst/>
          </a:prstGeom>
          <a:noFill/>
        </p:spPr>
        <p:txBody>
          <a:bodyPr wrap="square" rtlCol="0">
            <a:spAutoFit/>
          </a:bodyPr>
          <a:lstStyle/>
          <a:p>
            <a:pPr algn="ctr"/>
            <a:r>
              <a:rPr lang="en-US" dirty="0" smtClean="0"/>
              <a:t>Hyperbole</a:t>
            </a:r>
            <a:endParaRPr lang="en-US" dirty="0"/>
          </a:p>
        </p:txBody>
      </p:sp>
      <p:cxnSp>
        <p:nvCxnSpPr>
          <p:cNvPr id="19" name="Straight Connector 18"/>
          <p:cNvCxnSpPr/>
          <p:nvPr/>
        </p:nvCxnSpPr>
        <p:spPr>
          <a:xfrm>
            <a:off x="7467600" y="3288011"/>
            <a:ext cx="190500" cy="47110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876800" y="4394537"/>
            <a:ext cx="3581400" cy="1015663"/>
          </a:xfrm>
          <a:prstGeom prst="rect">
            <a:avLst/>
          </a:prstGeom>
          <a:solidFill>
            <a:schemeClr val="bg1"/>
          </a:solidFill>
        </p:spPr>
        <p:txBody>
          <a:bodyPr wrap="square" rtlCol="0">
            <a:spAutoFit/>
          </a:bodyPr>
          <a:lstStyle/>
          <a:p>
            <a:pPr marL="0" lvl="2"/>
            <a:r>
              <a:rPr lang="en-US" sz="1400" i="1" dirty="0" smtClean="0"/>
              <a:t>Summary: There are many different types of figurative language, when it comes to reading and writing poetry. The three main types are: hyperbole, metaphor, and simile…</a:t>
            </a:r>
            <a:r>
              <a:rPr lang="en-US" i="1" dirty="0" smtClean="0"/>
              <a:t> </a:t>
            </a:r>
            <a:endParaRPr lang="en-US" i="1" dirty="0"/>
          </a:p>
        </p:txBody>
      </p:sp>
    </p:spTree>
    <p:extLst>
      <p:ext uri="{BB962C8B-B14F-4D97-AF65-F5344CB8AC3E}">
        <p14:creationId xmlns:p14="http://schemas.microsoft.com/office/powerpoint/2010/main" val="1348411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2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7" grpId="0" animBg="1"/>
      <p:bldP spid="8" grpId="0"/>
      <p:bldP spid="11" grpId="0" animBg="1"/>
      <p:bldP spid="12" grpId="0"/>
      <p:bldP spid="18" grpId="0" animBg="1"/>
      <p:bldP spid="16" grpId="0"/>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673600"/>
            <a:ext cx="6553200" cy="1600200"/>
          </a:xfrm>
        </p:spPr>
        <p:txBody>
          <a:bodyPr>
            <a:normAutofit/>
          </a:bodyPr>
          <a:lstStyle/>
          <a:p>
            <a:r>
              <a:rPr lang="en-US" sz="4400" dirty="0" smtClean="0"/>
              <a:t>Step Five: Colors! (optional)</a:t>
            </a:r>
            <a:endParaRPr lang="en-US" sz="4400" dirty="0"/>
          </a:p>
        </p:txBody>
      </p:sp>
      <p:sp>
        <p:nvSpPr>
          <p:cNvPr id="3" name="Content Placeholder 2"/>
          <p:cNvSpPr>
            <a:spLocks noGrp="1"/>
          </p:cNvSpPr>
          <p:nvPr>
            <p:ph idx="1"/>
          </p:nvPr>
        </p:nvSpPr>
        <p:spPr>
          <a:xfrm>
            <a:off x="0" y="152400"/>
            <a:ext cx="5181600" cy="5867400"/>
          </a:xfrm>
        </p:spPr>
        <p:txBody>
          <a:bodyPr>
            <a:normAutofit fontScale="92500" lnSpcReduction="10000"/>
          </a:bodyPr>
          <a:lstStyle/>
          <a:p>
            <a:r>
              <a:rPr lang="en-US" dirty="0" smtClean="0"/>
              <a:t>Sometimes when taking notes, it helps to distinguish between the different points by using colors. Instead of writing everything down in pencil, it might help to highlight the main points in one color, and some of the details in another. </a:t>
            </a:r>
          </a:p>
          <a:p>
            <a:pPr lvl="1"/>
            <a:r>
              <a:rPr lang="en-US" dirty="0" smtClean="0"/>
              <a:t>This way, if you are looking for just the main points, you are only looking for one color – not sifting through your entire page of notes.</a:t>
            </a:r>
          </a:p>
          <a:p>
            <a:pPr lvl="1"/>
            <a:r>
              <a:rPr lang="en-US" dirty="0" smtClean="0"/>
              <a:t>Another option is to highlight </a:t>
            </a:r>
            <a:r>
              <a:rPr lang="en-US" i="1" dirty="0" smtClean="0"/>
              <a:t>after</a:t>
            </a:r>
            <a:r>
              <a:rPr lang="en-US" dirty="0" smtClean="0"/>
              <a:t> you take all of your notes. When you are finished and studying, you can color coordinate based on what you know, and still need to work on. (Ex: Pink highlighter = definitions you understand; blue highlighter = terms you need to study more)</a:t>
            </a:r>
          </a:p>
        </p:txBody>
      </p:sp>
      <p:pic>
        <p:nvPicPr>
          <p:cNvPr id="4" name="Picture 2" descr="C:\Users\EAMenden\AppData\Local\Microsoft\Windows\Temporary Internet Files\Content.IE5\XEK4JOA1\T1095LRG[1].jpg"/>
          <p:cNvPicPr>
            <a:picLocks noChangeAspect="1" noChangeArrowheads="1"/>
          </p:cNvPicPr>
          <p:nvPr/>
        </p:nvPicPr>
        <p:blipFill rotWithShape="1">
          <a:blip r:embed="rId2">
            <a:extLst>
              <a:ext uri="{28A0092B-C50C-407E-A947-70E740481C1C}">
                <a14:useLocalDpi xmlns:a14="http://schemas.microsoft.com/office/drawing/2010/main" val="0"/>
              </a:ext>
            </a:extLst>
          </a:blip>
          <a:srcRect l="10656" r="9884"/>
          <a:stretch/>
        </p:blipFill>
        <p:spPr bwMode="auto">
          <a:xfrm>
            <a:off x="5181600" y="393700"/>
            <a:ext cx="3886200" cy="5080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5410200" y="1066801"/>
            <a:ext cx="3429000" cy="3139321"/>
          </a:xfrm>
          <a:prstGeom prst="rect">
            <a:avLst/>
          </a:prstGeom>
          <a:noFill/>
        </p:spPr>
        <p:txBody>
          <a:bodyPr wrap="square" rtlCol="0">
            <a:spAutoFit/>
          </a:bodyPr>
          <a:lstStyle/>
          <a:p>
            <a:pPr marL="342900" indent="-342900">
              <a:buFont typeface="+mj-lt"/>
              <a:buAutoNum type="alphaUcPeriod"/>
            </a:pPr>
            <a:r>
              <a:rPr lang="en-US" dirty="0" smtClean="0">
                <a:solidFill>
                  <a:srgbClr val="FF0000"/>
                </a:solidFill>
              </a:rPr>
              <a:t>Types of Figurative Language</a:t>
            </a:r>
          </a:p>
          <a:p>
            <a:pPr marL="800100" lvl="1" indent="-342900">
              <a:buFont typeface="Wingdings" panose="05000000000000000000" pitchFamily="2" charset="2"/>
              <a:buChar char="Ø"/>
            </a:pPr>
            <a:r>
              <a:rPr lang="en-US" dirty="0" smtClean="0">
                <a:solidFill>
                  <a:srgbClr val="00B050"/>
                </a:solidFill>
              </a:rPr>
              <a:t>Simile</a:t>
            </a:r>
            <a:r>
              <a:rPr lang="en-US" dirty="0" smtClean="0"/>
              <a:t>: comparison using “like” or “as”</a:t>
            </a:r>
          </a:p>
          <a:p>
            <a:pPr marL="800100" lvl="1" indent="-342900">
              <a:buFont typeface="Wingdings" panose="05000000000000000000" pitchFamily="2" charset="2"/>
              <a:buChar char="Ø"/>
            </a:pPr>
            <a:r>
              <a:rPr lang="en-US" dirty="0" smtClean="0">
                <a:solidFill>
                  <a:srgbClr val="00B050"/>
                </a:solidFill>
              </a:rPr>
              <a:t>Metaphor</a:t>
            </a:r>
            <a:r>
              <a:rPr lang="en-US" dirty="0" smtClean="0"/>
              <a:t>: comparison without using “like” or “as”</a:t>
            </a:r>
          </a:p>
          <a:p>
            <a:pPr marL="800100" lvl="1" indent="-342900">
              <a:buFont typeface="Wingdings" panose="05000000000000000000" pitchFamily="2" charset="2"/>
              <a:buChar char="Ø"/>
            </a:pPr>
            <a:r>
              <a:rPr lang="en-US" dirty="0" smtClean="0">
                <a:solidFill>
                  <a:srgbClr val="00B050"/>
                </a:solidFill>
              </a:rPr>
              <a:t>Hyperbole</a:t>
            </a:r>
            <a:r>
              <a:rPr lang="en-US" dirty="0" smtClean="0"/>
              <a:t>: exaggeration</a:t>
            </a:r>
          </a:p>
          <a:p>
            <a:pPr marL="342900" indent="-342900">
              <a:buFont typeface="+mj-lt"/>
              <a:buAutoNum type="alphaUcPeriod"/>
            </a:pPr>
            <a:r>
              <a:rPr lang="en-US" dirty="0" smtClean="0">
                <a:solidFill>
                  <a:srgbClr val="FF0000"/>
                </a:solidFill>
              </a:rPr>
              <a:t> Places to use Fig. Lang</a:t>
            </a:r>
            <a:r>
              <a:rPr lang="en-US" dirty="0" smtClean="0"/>
              <a:t>.</a:t>
            </a:r>
          </a:p>
          <a:p>
            <a:pPr marL="800100" lvl="1" indent="-342900">
              <a:buFont typeface="Wingdings" panose="05000000000000000000" pitchFamily="2" charset="2"/>
              <a:buChar char="Ø"/>
            </a:pPr>
            <a:r>
              <a:rPr lang="en-US" dirty="0" smtClean="0">
                <a:solidFill>
                  <a:srgbClr val="00B050"/>
                </a:solidFill>
              </a:rPr>
              <a:t>Poetry</a:t>
            </a:r>
          </a:p>
          <a:p>
            <a:pPr marL="800100" lvl="1" indent="-342900">
              <a:buFont typeface="Wingdings" panose="05000000000000000000" pitchFamily="2" charset="2"/>
              <a:buChar char="Ø"/>
            </a:pPr>
            <a:r>
              <a:rPr lang="en-US" dirty="0" smtClean="0">
                <a:solidFill>
                  <a:srgbClr val="00B050"/>
                </a:solidFill>
              </a:rPr>
              <a:t>Songs</a:t>
            </a:r>
          </a:p>
          <a:p>
            <a:pPr marL="800100" lvl="1" indent="-342900">
              <a:buFont typeface="Wingdings" panose="05000000000000000000" pitchFamily="2" charset="2"/>
              <a:buChar char="Ø"/>
            </a:pPr>
            <a:r>
              <a:rPr lang="en-US" dirty="0" smtClean="0">
                <a:solidFill>
                  <a:srgbClr val="00B050"/>
                </a:solidFill>
              </a:rPr>
              <a:t>Argumentative Papers</a:t>
            </a:r>
            <a:endParaRPr lang="en-US" dirty="0">
              <a:solidFill>
                <a:srgbClr val="00B050"/>
              </a:solidFill>
            </a:endParaRPr>
          </a:p>
        </p:txBody>
      </p:sp>
    </p:spTree>
    <p:extLst>
      <p:ext uri="{BB962C8B-B14F-4D97-AF65-F5344CB8AC3E}">
        <p14:creationId xmlns:p14="http://schemas.microsoft.com/office/powerpoint/2010/main" val="115567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Lastly: abbreviate! </a:t>
            </a:r>
            <a:endParaRPr lang="en-US" dirty="0"/>
          </a:p>
        </p:txBody>
      </p:sp>
      <p:sp>
        <p:nvSpPr>
          <p:cNvPr id="3" name="Content Placeholder 2"/>
          <p:cNvSpPr>
            <a:spLocks noGrp="1"/>
          </p:cNvSpPr>
          <p:nvPr>
            <p:ph idx="1"/>
          </p:nvPr>
        </p:nvSpPr>
        <p:spPr>
          <a:xfrm>
            <a:off x="0" y="533400"/>
            <a:ext cx="8915400" cy="4800600"/>
          </a:xfrm>
        </p:spPr>
        <p:txBody>
          <a:bodyPr>
            <a:normAutofit fontScale="92500" lnSpcReduction="20000"/>
          </a:bodyPr>
          <a:lstStyle/>
          <a:p>
            <a:r>
              <a:rPr lang="en-US" sz="2600" dirty="0" smtClean="0"/>
              <a:t>You do not have to write everything word-for-word, and write out the entire word. Create some shortcuts and abbreviate some of your words so you can write faster. </a:t>
            </a:r>
          </a:p>
          <a:p>
            <a:pPr lvl="1"/>
            <a:r>
              <a:rPr lang="en-US" sz="2600" dirty="0" smtClean="0"/>
              <a:t>Be sure to use abbreviations that you will be sure to remember, and will not confuse you when you look back at a later time. </a:t>
            </a:r>
          </a:p>
          <a:p>
            <a:r>
              <a:rPr lang="en-US" sz="2600" dirty="0" smtClean="0"/>
              <a:t>The following are some examples that I use to help me when taking notes:</a:t>
            </a:r>
          </a:p>
          <a:p>
            <a:pPr lvl="1"/>
            <a:r>
              <a:rPr lang="en-US" sz="2600" dirty="0" smtClean="0"/>
              <a:t>And = &amp; symbol</a:t>
            </a:r>
          </a:p>
          <a:p>
            <a:pPr lvl="1"/>
            <a:r>
              <a:rPr lang="en-US" sz="2600" dirty="0" smtClean="0"/>
              <a:t>w/ = with</a:t>
            </a:r>
          </a:p>
          <a:p>
            <a:pPr lvl="1"/>
            <a:r>
              <a:rPr lang="en-US" sz="2600" dirty="0" smtClean="0"/>
              <a:t>w/o = without</a:t>
            </a:r>
          </a:p>
          <a:p>
            <a:pPr lvl="1"/>
            <a:r>
              <a:rPr lang="en-US" sz="2600" dirty="0" smtClean="0"/>
              <a:t>Conjunctions! </a:t>
            </a:r>
          </a:p>
          <a:p>
            <a:pPr lvl="2"/>
            <a:r>
              <a:rPr lang="en-US" sz="2200" dirty="0" smtClean="0"/>
              <a:t>Can not = can’t</a:t>
            </a:r>
          </a:p>
          <a:p>
            <a:pPr lvl="2"/>
            <a:r>
              <a:rPr lang="en-US" sz="2200" dirty="0" smtClean="0"/>
              <a:t>Do not = don’t </a:t>
            </a:r>
          </a:p>
          <a:p>
            <a:pPr lvl="1"/>
            <a:endParaRPr lang="en-US" dirty="0"/>
          </a:p>
        </p:txBody>
      </p:sp>
    </p:spTree>
    <p:extLst>
      <p:ext uri="{BB962C8B-B14F-4D97-AF65-F5344CB8AC3E}">
        <p14:creationId xmlns:p14="http://schemas.microsoft.com/office/powerpoint/2010/main" val="103820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595</TotalTime>
  <Words>1180</Words>
  <Application>Microsoft Office PowerPoint</Application>
  <PresentationFormat>On-screen Show (4:3)</PresentationFormat>
  <Paragraphs>95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NewsPrint</vt:lpstr>
      <vt:lpstr>Note Taking</vt:lpstr>
      <vt:lpstr>Step One: outline your notes</vt:lpstr>
      <vt:lpstr>Step One Cont.</vt:lpstr>
      <vt:lpstr>Step Two: Questions</vt:lpstr>
      <vt:lpstr>Step Three: Examples</vt:lpstr>
      <vt:lpstr>Step Four: Summarizing</vt:lpstr>
      <vt:lpstr>Step Four: Alternative Option</vt:lpstr>
      <vt:lpstr>Step Five: Colors! (optional)</vt:lpstr>
      <vt:lpstr>Lastly: abbreviate! </vt:lpstr>
      <vt:lpstr>Finally</vt:lpstr>
    </vt:vector>
  </TitlesOfParts>
  <Company>Dayton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Emily Mendenhall</cp:lastModifiedBy>
  <cp:revision>15</cp:revision>
  <dcterms:created xsi:type="dcterms:W3CDTF">2016-01-04T18:55:54Z</dcterms:created>
  <dcterms:modified xsi:type="dcterms:W3CDTF">2016-08-25T18:00:31Z</dcterms:modified>
</cp:coreProperties>
</file>