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257" r:id="rId3"/>
    <p:sldId id="258" r:id="rId4"/>
    <p:sldId id="259" r:id="rId5"/>
    <p:sldId id="260" r:id="rId6"/>
    <p:sldId id="261" r:id="rId7"/>
    <p:sldId id="262" r:id="rId8"/>
    <p:sldId id="268" r:id="rId9"/>
    <p:sldId id="269" r:id="rId10"/>
    <p:sldId id="270" r:id="rId11"/>
    <p:sldId id="271" r:id="rId12"/>
    <p:sldId id="264" r:id="rId13"/>
    <p:sldId id="263" r:id="rId14"/>
    <p:sldId id="265" r:id="rId15"/>
    <p:sldId id="272" r:id="rId16"/>
    <p:sldId id="273" r:id="rId17"/>
    <p:sldId id="274" r:id="rId18"/>
    <p:sldId id="275" r:id="rId19"/>
    <p:sldId id="276" r:id="rId20"/>
    <p:sldId id="277" r:id="rId21"/>
    <p:sldId id="278" r:id="rId22"/>
    <p:sldId id="279" r:id="rId23"/>
    <p:sldId id="280" r:id="rId24"/>
    <p:sldId id="281" r:id="rId25"/>
    <p:sldId id="282" r:id="rId26"/>
    <p:sldId id="284" r:id="rId27"/>
    <p:sldId id="286" r:id="rId28"/>
    <p:sldId id="288" r:id="rId29"/>
    <p:sldId id="290" r:id="rId30"/>
    <p:sldId id="292" r:id="rId31"/>
    <p:sldId id="293" r:id="rId32"/>
    <p:sldId id="294" r:id="rId33"/>
    <p:sldId id="295"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872" autoAdjust="0"/>
  </p:normalViewPr>
  <p:slideViewPr>
    <p:cSldViewPr>
      <p:cViewPr varScale="1">
        <p:scale>
          <a:sx n="104" d="100"/>
          <a:sy n="104" d="100"/>
        </p:scale>
        <p:origin x="-17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4A9E39-49D7-4421-8B7D-85330F045D54}" type="datetimeFigureOut">
              <a:rPr lang="en-US" smtClean="0"/>
              <a:t>1/25/2017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B0FDA9-D4E6-4E9F-9D3D-87047F8E4BD0}" type="slidenum">
              <a:rPr lang="en-US" smtClean="0"/>
              <a:t>‹#›</a:t>
            </a:fld>
            <a:endParaRPr lang="en-US"/>
          </a:p>
        </p:txBody>
      </p:sp>
    </p:spTree>
    <p:extLst>
      <p:ext uri="{BB962C8B-B14F-4D97-AF65-F5344CB8AC3E}">
        <p14:creationId xmlns:p14="http://schemas.microsoft.com/office/powerpoint/2010/main" val="4183652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B0FDA9-D4E6-4E9F-9D3D-87047F8E4BD0}" type="slidenum">
              <a:rPr lang="en-US" smtClean="0"/>
              <a:t>10</a:t>
            </a:fld>
            <a:endParaRPr lang="en-US"/>
          </a:p>
        </p:txBody>
      </p:sp>
    </p:spTree>
    <p:extLst>
      <p:ext uri="{BB962C8B-B14F-4D97-AF65-F5344CB8AC3E}">
        <p14:creationId xmlns:p14="http://schemas.microsoft.com/office/powerpoint/2010/main" val="547956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B0FDA9-D4E6-4E9F-9D3D-87047F8E4BD0}" type="slidenum">
              <a:rPr lang="en-US" smtClean="0"/>
              <a:t>32</a:t>
            </a:fld>
            <a:endParaRPr lang="en-US"/>
          </a:p>
        </p:txBody>
      </p:sp>
    </p:spTree>
    <p:extLst>
      <p:ext uri="{BB962C8B-B14F-4D97-AF65-F5344CB8AC3E}">
        <p14:creationId xmlns:p14="http://schemas.microsoft.com/office/powerpoint/2010/main" val="3022921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B0FDA9-D4E6-4E9F-9D3D-87047F8E4BD0}" type="slidenum">
              <a:rPr lang="en-US" smtClean="0"/>
              <a:t>14</a:t>
            </a:fld>
            <a:endParaRPr lang="en-US"/>
          </a:p>
        </p:txBody>
      </p:sp>
    </p:spTree>
    <p:extLst>
      <p:ext uri="{BB962C8B-B14F-4D97-AF65-F5344CB8AC3E}">
        <p14:creationId xmlns:p14="http://schemas.microsoft.com/office/powerpoint/2010/main" val="2774210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B0FDA9-D4E6-4E9F-9D3D-87047F8E4BD0}" type="slidenum">
              <a:rPr lang="en-US" smtClean="0"/>
              <a:t>19</a:t>
            </a:fld>
            <a:endParaRPr lang="en-US"/>
          </a:p>
        </p:txBody>
      </p:sp>
    </p:spTree>
    <p:extLst>
      <p:ext uri="{BB962C8B-B14F-4D97-AF65-F5344CB8AC3E}">
        <p14:creationId xmlns:p14="http://schemas.microsoft.com/office/powerpoint/2010/main" val="95667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B0FDA9-D4E6-4E9F-9D3D-87047F8E4BD0}" type="slidenum">
              <a:rPr lang="en-US" smtClean="0"/>
              <a:t>21</a:t>
            </a:fld>
            <a:endParaRPr lang="en-US"/>
          </a:p>
        </p:txBody>
      </p:sp>
    </p:spTree>
    <p:extLst>
      <p:ext uri="{BB962C8B-B14F-4D97-AF65-F5344CB8AC3E}">
        <p14:creationId xmlns:p14="http://schemas.microsoft.com/office/powerpoint/2010/main" val="476282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B0FDA9-D4E6-4E9F-9D3D-87047F8E4BD0}" type="slidenum">
              <a:rPr lang="en-US" smtClean="0"/>
              <a:t>22</a:t>
            </a:fld>
            <a:endParaRPr lang="en-US"/>
          </a:p>
        </p:txBody>
      </p:sp>
    </p:spTree>
    <p:extLst>
      <p:ext uri="{BB962C8B-B14F-4D97-AF65-F5344CB8AC3E}">
        <p14:creationId xmlns:p14="http://schemas.microsoft.com/office/powerpoint/2010/main" val="32333882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B0FDA9-D4E6-4E9F-9D3D-87047F8E4BD0}" type="slidenum">
              <a:rPr lang="en-US" smtClean="0"/>
              <a:t>25</a:t>
            </a:fld>
            <a:endParaRPr lang="en-US"/>
          </a:p>
        </p:txBody>
      </p:sp>
    </p:spTree>
    <p:extLst>
      <p:ext uri="{BB962C8B-B14F-4D97-AF65-F5344CB8AC3E}">
        <p14:creationId xmlns:p14="http://schemas.microsoft.com/office/powerpoint/2010/main" val="230852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813170F4-C5A7-4C6E-9DF3-615B329F339E}" type="datetimeFigureOut">
              <a:rPr lang="en-US" smtClean="0"/>
              <a:t>1/25/2017</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033E5D23-F3E9-4B28-B9AC-AAB6FB13F389}"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13170F4-C5A7-4C6E-9DF3-615B329F339E}" type="datetimeFigureOut">
              <a:rPr lang="en-US" smtClean="0"/>
              <a:t>1/25/2017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33E5D23-F3E9-4B28-B9AC-AAB6FB13F38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13170F4-C5A7-4C6E-9DF3-615B329F339E}" type="datetimeFigureOut">
              <a:rPr lang="en-US" smtClean="0"/>
              <a:t>1/25/2017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33E5D23-F3E9-4B28-B9AC-AAB6FB13F38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8"/>
        <p:cNvGrpSpPr/>
        <p:nvPr/>
      </p:nvGrpSpPr>
      <p:grpSpPr>
        <a:xfrm>
          <a:off x="0" y="0"/>
          <a:ext cx="0" cy="0"/>
          <a:chOff x="0" y="0"/>
          <a:chExt cx="0" cy="0"/>
        </a:xfrm>
      </p:grpSpPr>
      <p:sp>
        <p:nvSpPr>
          <p:cNvPr id="19" name="Shape 19"/>
          <p:cNvSpPr/>
          <p:nvPr/>
        </p:nvSpPr>
        <p:spPr>
          <a:xfrm>
            <a:off x="0" y="6727600"/>
            <a:ext cx="9144000" cy="1304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20" name="Shape 20"/>
          <p:cNvSpPr txBox="1">
            <a:spLocks noGrp="1"/>
          </p:cNvSpPr>
          <p:nvPr>
            <p:ph type="title"/>
          </p:nvPr>
        </p:nvSpPr>
        <p:spPr>
          <a:xfrm>
            <a:off x="311700" y="521800"/>
            <a:ext cx="8520600" cy="834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1" name="Shape 21"/>
          <p:cNvSpPr txBox="1">
            <a:spLocks noGrp="1"/>
          </p:cNvSpPr>
          <p:nvPr>
            <p:ph type="body" idx="1"/>
          </p:nvPr>
        </p:nvSpPr>
        <p:spPr>
          <a:xfrm>
            <a:off x="311700" y="1536633"/>
            <a:ext cx="8520600" cy="4555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sldNum" idx="12"/>
          </p:nvPr>
        </p:nvSpPr>
        <p:spPr>
          <a:xfrm>
            <a:off x="8490250" y="6241345"/>
            <a:ext cx="548700" cy="5248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extLst>
      <p:ext uri="{BB962C8B-B14F-4D97-AF65-F5344CB8AC3E}">
        <p14:creationId xmlns:p14="http://schemas.microsoft.com/office/powerpoint/2010/main" val="2351878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13170F4-C5A7-4C6E-9DF3-615B329F339E}" type="datetimeFigureOut">
              <a:rPr lang="en-US" smtClean="0"/>
              <a:t>1/25/2017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33E5D23-F3E9-4B28-B9AC-AAB6FB13F38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813170F4-C5A7-4C6E-9DF3-615B329F339E}" type="datetimeFigureOut">
              <a:rPr lang="en-US" smtClean="0"/>
              <a:t>1/25/2017</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033E5D23-F3E9-4B28-B9AC-AAB6FB13F389}"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13170F4-C5A7-4C6E-9DF3-615B329F339E}" type="datetimeFigureOut">
              <a:rPr lang="en-US" smtClean="0"/>
              <a:t>1/25/2017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033E5D23-F3E9-4B28-B9AC-AAB6FB13F389}"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13170F4-C5A7-4C6E-9DF3-615B329F339E}" type="datetimeFigureOut">
              <a:rPr lang="en-US" smtClean="0"/>
              <a:t>1/25/2017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033E5D23-F3E9-4B28-B9AC-AAB6FB13F38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13170F4-C5A7-4C6E-9DF3-615B329F339E}" type="datetimeFigureOut">
              <a:rPr lang="en-US" smtClean="0"/>
              <a:t>1/25/2017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33E5D23-F3E9-4B28-B9AC-AAB6FB13F389}"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13170F4-C5A7-4C6E-9DF3-615B329F339E}" type="datetimeFigureOut">
              <a:rPr lang="en-US" smtClean="0"/>
              <a:t>1/25/2017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33E5D23-F3E9-4B28-B9AC-AAB6FB13F38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813170F4-C5A7-4C6E-9DF3-615B329F339E}" type="datetimeFigureOut">
              <a:rPr lang="en-US" smtClean="0"/>
              <a:t>1/25/2017</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033E5D23-F3E9-4B28-B9AC-AAB6FB13F389}"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813170F4-C5A7-4C6E-9DF3-615B329F339E}" type="datetimeFigureOut">
              <a:rPr lang="en-US" smtClean="0"/>
              <a:t>1/25/2017</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033E5D23-F3E9-4B28-B9AC-AAB6FB13F389}"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813170F4-C5A7-4C6E-9DF3-615B329F339E}" type="datetimeFigureOut">
              <a:rPr lang="en-US" smtClean="0"/>
              <a:t>1/25/2017</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033E5D23-F3E9-4B28-B9AC-AAB6FB13F389}"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Grammar</a:t>
            </a:r>
            <a:endParaRPr lang="en-US" dirty="0"/>
          </a:p>
        </p:txBody>
      </p:sp>
    </p:spTree>
    <p:extLst>
      <p:ext uri="{BB962C8B-B14F-4D97-AF65-F5344CB8AC3E}">
        <p14:creationId xmlns:p14="http://schemas.microsoft.com/office/powerpoint/2010/main" val="5841967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Parts of a paragraph</a:t>
            </a:r>
            <a:endParaRPr lang="en-US" dirty="0"/>
          </a:p>
        </p:txBody>
      </p:sp>
      <p:sp>
        <p:nvSpPr>
          <p:cNvPr id="3" name="Content Placeholder 2"/>
          <p:cNvSpPr>
            <a:spLocks noGrp="1"/>
          </p:cNvSpPr>
          <p:nvPr>
            <p:ph idx="1"/>
          </p:nvPr>
        </p:nvSpPr>
        <p:spPr>
          <a:xfrm>
            <a:off x="228600" y="1447800"/>
            <a:ext cx="8686800" cy="4724717"/>
          </a:xfrm>
        </p:spPr>
        <p:txBody>
          <a:bodyPr>
            <a:normAutofit/>
          </a:bodyPr>
          <a:lstStyle/>
          <a:p>
            <a:pPr marL="514350" indent="-514350">
              <a:buFont typeface="+mj-lt"/>
              <a:buAutoNum type="arabicPeriod"/>
            </a:pPr>
            <a:r>
              <a:rPr lang="en-US" u="sng" dirty="0" smtClean="0"/>
              <a:t>Main Idea</a:t>
            </a:r>
            <a:r>
              <a:rPr lang="en-US" dirty="0" smtClean="0"/>
              <a:t>: the paragraph’s focus </a:t>
            </a:r>
            <a:r>
              <a:rPr lang="en-US" dirty="0" smtClean="0">
                <a:sym typeface="Wingdings" panose="05000000000000000000" pitchFamily="2" charset="2"/>
              </a:rPr>
              <a:t> all sentences in paragraph relate back to this = SUPPORT</a:t>
            </a:r>
          </a:p>
          <a:p>
            <a:pPr marL="514350" indent="-514350">
              <a:buFont typeface="+mj-lt"/>
              <a:buAutoNum type="arabicPeriod"/>
            </a:pPr>
            <a:r>
              <a:rPr lang="en-US" u="sng" dirty="0" smtClean="0"/>
              <a:t>Topic Sentence</a:t>
            </a:r>
            <a:r>
              <a:rPr lang="en-US" dirty="0" smtClean="0"/>
              <a:t>: direct state of the main idea for the paragraph</a:t>
            </a:r>
          </a:p>
          <a:p>
            <a:pPr marL="514350" indent="-514350">
              <a:buFont typeface="+mj-lt"/>
              <a:buAutoNum type="arabicPeriod"/>
            </a:pPr>
            <a:r>
              <a:rPr lang="en-US" dirty="0" smtClean="0"/>
              <a:t>All other sentences SUPPORT the topic sentence and overall main idea</a:t>
            </a:r>
          </a:p>
        </p:txBody>
      </p:sp>
    </p:spTree>
    <p:extLst>
      <p:ext uri="{BB962C8B-B14F-4D97-AF65-F5344CB8AC3E}">
        <p14:creationId xmlns:p14="http://schemas.microsoft.com/office/powerpoint/2010/main" val="4099034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Topic Sentences</a:t>
            </a:r>
            <a:endParaRPr lang="en-US" dirty="0"/>
          </a:p>
        </p:txBody>
      </p:sp>
      <p:sp>
        <p:nvSpPr>
          <p:cNvPr id="3" name="Content Placeholder 2"/>
          <p:cNvSpPr>
            <a:spLocks noGrp="1"/>
          </p:cNvSpPr>
          <p:nvPr>
            <p:ph idx="1"/>
          </p:nvPr>
        </p:nvSpPr>
        <p:spPr>
          <a:xfrm>
            <a:off x="-76200" y="1524000"/>
            <a:ext cx="8915400" cy="5029200"/>
          </a:xfrm>
        </p:spPr>
        <p:txBody>
          <a:bodyPr>
            <a:normAutofit fontScale="92500"/>
          </a:bodyPr>
          <a:lstStyle/>
          <a:p>
            <a:pPr marL="862330" lvl="1" indent="-514350"/>
            <a:r>
              <a:rPr lang="en-US" sz="2800" dirty="0"/>
              <a:t>Different methods to use for topic sentences:</a:t>
            </a:r>
          </a:p>
          <a:p>
            <a:pPr marL="1045210" lvl="2" indent="-514350">
              <a:buFont typeface="+mj-lt"/>
              <a:buAutoNum type="alphaUcPeriod"/>
            </a:pPr>
            <a:r>
              <a:rPr lang="en-US" sz="2400" dirty="0"/>
              <a:t>Writing the main idea as a </a:t>
            </a:r>
            <a:r>
              <a:rPr lang="en-US" sz="2400" u="sng" dirty="0"/>
              <a:t>clear problem </a:t>
            </a:r>
            <a:r>
              <a:rPr lang="en-US" sz="2400" dirty="0"/>
              <a:t>in one sentence </a:t>
            </a:r>
            <a:endParaRPr lang="en-US" sz="2400" dirty="0" smtClean="0"/>
          </a:p>
          <a:p>
            <a:pPr marL="1228090" lvl="3" indent="-514350"/>
            <a:r>
              <a:rPr lang="en-US" sz="2400" dirty="0"/>
              <a:t>E</a:t>
            </a:r>
            <a:r>
              <a:rPr lang="en-US" sz="2400" dirty="0" smtClean="0"/>
              <a:t>x</a:t>
            </a:r>
            <a:r>
              <a:rPr lang="en-US" sz="2400" dirty="0"/>
              <a:t>: One problem for the beginning guitar student is deciding what type of guitar to </a:t>
            </a:r>
            <a:r>
              <a:rPr lang="en-US" sz="2400" dirty="0" smtClean="0"/>
              <a:t>play.</a:t>
            </a:r>
            <a:endParaRPr lang="en-US" sz="2400" dirty="0"/>
          </a:p>
          <a:p>
            <a:pPr marL="1045210" lvl="2" indent="-514350">
              <a:buFont typeface="+mj-lt"/>
              <a:buAutoNum type="alphaUcPeriod"/>
            </a:pPr>
            <a:r>
              <a:rPr lang="en-US" sz="2400" dirty="0"/>
              <a:t>General statement then REVISE to make more specific</a:t>
            </a:r>
          </a:p>
          <a:p>
            <a:pPr marL="1228090" lvl="3" indent="-514350"/>
            <a:r>
              <a:rPr lang="en-US" sz="2400" u="sng" dirty="0" smtClean="0"/>
              <a:t>Ex General Statement</a:t>
            </a:r>
            <a:r>
              <a:rPr lang="en-US" sz="2400" dirty="0" smtClean="0"/>
              <a:t>: Some types of guitars are easier to learn than others. – YOU TRY and make this more specific</a:t>
            </a:r>
          </a:p>
          <a:p>
            <a:pPr marL="1228090" lvl="3" indent="-514350"/>
            <a:r>
              <a:rPr lang="en-US" sz="2400" u="sng" dirty="0" smtClean="0"/>
              <a:t>Ex Specific Restatement</a:t>
            </a:r>
            <a:r>
              <a:rPr lang="en-US" sz="2400" dirty="0" smtClean="0"/>
              <a:t>: The electric guitar is easier to learn than the acoustic guitar.</a:t>
            </a:r>
          </a:p>
          <a:p>
            <a:pPr marL="1273810" lvl="2" indent="-742950">
              <a:buFont typeface="+mj-lt"/>
              <a:buAutoNum type="alphaUcPeriod"/>
            </a:pPr>
            <a:r>
              <a:rPr lang="en-US" sz="2700" dirty="0" smtClean="0"/>
              <a:t>Main idea in the form of a </a:t>
            </a:r>
            <a:r>
              <a:rPr lang="en-US" sz="2700" u="sng" dirty="0" smtClean="0"/>
              <a:t>question</a:t>
            </a:r>
          </a:p>
          <a:p>
            <a:pPr marL="1456690" lvl="3" indent="-742950"/>
            <a:r>
              <a:rPr lang="en-US" sz="2400" u="sng" dirty="0" smtClean="0"/>
              <a:t>Ex: </a:t>
            </a:r>
            <a:r>
              <a:rPr lang="en-US" sz="2400" dirty="0" smtClean="0"/>
              <a:t>What is the best type of guitar for a beginning student?</a:t>
            </a:r>
            <a:endParaRPr lang="en-US" sz="2400" dirty="0"/>
          </a:p>
          <a:p>
            <a:endParaRPr lang="en-US" dirty="0"/>
          </a:p>
        </p:txBody>
      </p:sp>
    </p:spTree>
    <p:extLst>
      <p:ext uri="{BB962C8B-B14F-4D97-AF65-F5344CB8AC3E}">
        <p14:creationId xmlns:p14="http://schemas.microsoft.com/office/powerpoint/2010/main" val="992374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Transitions</a:t>
            </a:r>
            <a:endParaRPr lang="en-US" dirty="0"/>
          </a:p>
        </p:txBody>
      </p:sp>
      <p:sp>
        <p:nvSpPr>
          <p:cNvPr id="3" name="Content Placeholder 2"/>
          <p:cNvSpPr>
            <a:spLocks noGrp="1"/>
          </p:cNvSpPr>
          <p:nvPr>
            <p:ph idx="1"/>
          </p:nvPr>
        </p:nvSpPr>
        <p:spPr/>
        <p:txBody>
          <a:bodyPr>
            <a:normAutofit lnSpcReduction="10000"/>
          </a:bodyPr>
          <a:lstStyle/>
          <a:p>
            <a:r>
              <a:rPr lang="en-US" dirty="0" smtClean="0"/>
              <a:t>Transitions are used to help writing flow and to prevent choppy sentences. </a:t>
            </a:r>
          </a:p>
          <a:p>
            <a:r>
              <a:rPr lang="en-US" dirty="0" smtClean="0"/>
              <a:t>They could be used when writing:</a:t>
            </a:r>
          </a:p>
          <a:p>
            <a:pPr lvl="1"/>
            <a:r>
              <a:rPr lang="en-US" dirty="0" smtClean="0"/>
              <a:t>Sentence to sentence</a:t>
            </a:r>
          </a:p>
          <a:p>
            <a:pPr lvl="1"/>
            <a:r>
              <a:rPr lang="en-US" dirty="0" smtClean="0"/>
              <a:t>Paragraph to paragraph</a:t>
            </a:r>
          </a:p>
          <a:p>
            <a:pPr lvl="1"/>
            <a:r>
              <a:rPr lang="en-US" dirty="0" smtClean="0"/>
              <a:t>Page to page</a:t>
            </a:r>
          </a:p>
          <a:p>
            <a:r>
              <a:rPr lang="en-US" dirty="0" smtClean="0"/>
              <a:t>No matter what you are writing, you want it to FLOW and that is what transition are there for- use the sheet provided in class to help guide your writing.</a:t>
            </a:r>
            <a:endParaRPr lang="en-US" dirty="0"/>
          </a:p>
        </p:txBody>
      </p:sp>
    </p:spTree>
    <p:extLst>
      <p:ext uri="{BB962C8B-B14F-4D97-AF65-F5344CB8AC3E}">
        <p14:creationId xmlns:p14="http://schemas.microsoft.com/office/powerpoint/2010/main" val="4300800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 Clues</a:t>
            </a:r>
            <a:endParaRPr lang="en-US" dirty="0"/>
          </a:p>
        </p:txBody>
      </p:sp>
      <p:sp>
        <p:nvSpPr>
          <p:cNvPr id="3" name="Content Placeholder 2"/>
          <p:cNvSpPr>
            <a:spLocks noGrp="1"/>
          </p:cNvSpPr>
          <p:nvPr>
            <p:ph idx="1"/>
          </p:nvPr>
        </p:nvSpPr>
        <p:spPr>
          <a:xfrm>
            <a:off x="228600" y="1447800"/>
            <a:ext cx="8610600" cy="4724717"/>
          </a:xfrm>
        </p:spPr>
        <p:txBody>
          <a:bodyPr>
            <a:normAutofit lnSpcReduction="10000"/>
          </a:bodyPr>
          <a:lstStyle/>
          <a:p>
            <a:r>
              <a:rPr lang="en-US" sz="2800" dirty="0" smtClean="0"/>
              <a:t>Write down the following sentences and use context clues to try and define the bolded words.</a:t>
            </a:r>
          </a:p>
          <a:p>
            <a:pPr marL="754380" lvl="1" indent="-342900">
              <a:buFont typeface="+mj-lt"/>
              <a:buAutoNum type="arabicPeriod"/>
            </a:pPr>
            <a:r>
              <a:rPr lang="en-US" sz="2400" dirty="0" smtClean="0"/>
              <a:t>“The man rose with </a:t>
            </a:r>
            <a:r>
              <a:rPr lang="en-US" sz="2400" b="1" dirty="0" smtClean="0"/>
              <a:t>hospitable</a:t>
            </a:r>
            <a:r>
              <a:rPr lang="en-US" sz="2400" dirty="0" smtClean="0"/>
              <a:t> haste, and opening the door, was heard </a:t>
            </a:r>
            <a:r>
              <a:rPr lang="en-US" sz="2400" b="1" dirty="0" smtClean="0"/>
              <a:t>condoling</a:t>
            </a:r>
            <a:r>
              <a:rPr lang="en-US" sz="2400" dirty="0" smtClean="0"/>
              <a:t> with the new arrival. The new arrival also </a:t>
            </a:r>
            <a:r>
              <a:rPr lang="en-US" sz="2400" b="1" dirty="0" smtClean="0"/>
              <a:t>condoled</a:t>
            </a:r>
            <a:r>
              <a:rPr lang="en-US" sz="2400" dirty="0" smtClean="0"/>
              <a:t> with himself…”</a:t>
            </a:r>
          </a:p>
          <a:p>
            <a:pPr marL="754380" lvl="1" indent="-342900">
              <a:buFont typeface="+mj-lt"/>
              <a:buAutoNum type="arabicPeriod"/>
            </a:pPr>
            <a:r>
              <a:rPr lang="en-US" sz="2400" dirty="0" smtClean="0"/>
              <a:t>“Mr. White took the paw from his pocket and eyed it </a:t>
            </a:r>
            <a:r>
              <a:rPr lang="en-US" sz="2400" b="1" dirty="0" smtClean="0"/>
              <a:t>dubiously</a:t>
            </a:r>
            <a:r>
              <a:rPr lang="en-US" sz="2400" dirty="0" smtClean="0"/>
              <a:t>. ‘I don’t know what to wish for, and that’s a fact.’”</a:t>
            </a:r>
          </a:p>
          <a:p>
            <a:pPr marL="754380" lvl="1" indent="-342900">
              <a:buFont typeface="+mj-lt"/>
              <a:buAutoNum type="arabicPeriod"/>
            </a:pPr>
            <a:r>
              <a:rPr lang="en-US" sz="2400" dirty="0" smtClean="0"/>
              <a:t>“There was no reply; the old woman’s face was white, her eye staring, and her breath </a:t>
            </a:r>
            <a:r>
              <a:rPr lang="en-US" sz="2400" b="1" dirty="0" smtClean="0"/>
              <a:t>inaudible</a:t>
            </a:r>
            <a:r>
              <a:rPr lang="en-US" sz="2400" dirty="0" smtClean="0"/>
              <a:t>; on the husband’s face was a look such as his friend sergeant might have carried into his first action.”</a:t>
            </a:r>
          </a:p>
          <a:p>
            <a:pPr marL="754380" lvl="1" indent="-342900">
              <a:buFont typeface="+mj-lt"/>
              <a:buAutoNum type="arabicPeriod"/>
            </a:pPr>
            <a:endParaRPr lang="en-US" sz="1800" dirty="0"/>
          </a:p>
        </p:txBody>
      </p:sp>
    </p:spTree>
    <p:extLst>
      <p:ext uri="{BB962C8B-B14F-4D97-AF65-F5344CB8AC3E}">
        <p14:creationId xmlns:p14="http://schemas.microsoft.com/office/powerpoint/2010/main" val="9788100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Irony</a:t>
            </a:r>
            <a:endParaRPr lang="en-US" dirty="0"/>
          </a:p>
        </p:txBody>
      </p:sp>
      <p:sp>
        <p:nvSpPr>
          <p:cNvPr id="3" name="Content Placeholder 2"/>
          <p:cNvSpPr>
            <a:spLocks noGrp="1"/>
          </p:cNvSpPr>
          <p:nvPr>
            <p:ph idx="1"/>
          </p:nvPr>
        </p:nvSpPr>
        <p:spPr>
          <a:xfrm>
            <a:off x="304800" y="1524000"/>
            <a:ext cx="8534400" cy="4953000"/>
          </a:xfrm>
        </p:spPr>
        <p:txBody>
          <a:bodyPr>
            <a:normAutofit fontScale="85000" lnSpcReduction="20000"/>
          </a:bodyPr>
          <a:lstStyle/>
          <a:p>
            <a:pPr marL="514350" indent="-514350">
              <a:buFont typeface="+mj-lt"/>
              <a:buAutoNum type="arabicPeriod"/>
            </a:pPr>
            <a:r>
              <a:rPr lang="en-US" u="sng" dirty="0" smtClean="0"/>
              <a:t>Situational Irony</a:t>
            </a:r>
            <a:r>
              <a:rPr lang="en-US" dirty="0" smtClean="0"/>
              <a:t>: the contrast between what a character or the reader expects and what actually happens</a:t>
            </a:r>
          </a:p>
          <a:p>
            <a:pPr marL="862330" lvl="1" indent="-514350">
              <a:buFont typeface="+mj-lt"/>
              <a:buAutoNum type="alphaLcParenR"/>
            </a:pPr>
            <a:r>
              <a:rPr lang="en-US" dirty="0" smtClean="0"/>
              <a:t>Example: A marriage counselor files for divorce.</a:t>
            </a:r>
          </a:p>
          <a:p>
            <a:pPr marL="514350" indent="-514350">
              <a:buFont typeface="+mj-lt"/>
              <a:buAutoNum type="arabicPeriod"/>
            </a:pPr>
            <a:r>
              <a:rPr lang="en-US" u="sng" dirty="0" smtClean="0"/>
              <a:t>Verbal Irony</a:t>
            </a:r>
            <a:r>
              <a:rPr lang="en-US" dirty="0" smtClean="0"/>
              <a:t>: the contrast between what someone says and what he/she means (aka sarcasm)- usually similes are used</a:t>
            </a:r>
          </a:p>
          <a:p>
            <a:pPr marL="862330" lvl="1" indent="-514350">
              <a:buFont typeface="+mj-lt"/>
              <a:buAutoNum type="alphaLcParenR"/>
            </a:pPr>
            <a:r>
              <a:rPr lang="en-US" dirty="0" smtClean="0"/>
              <a:t>Often used in television</a:t>
            </a:r>
          </a:p>
          <a:p>
            <a:pPr marL="862330" lvl="1" indent="-514350">
              <a:buFont typeface="+mj-lt"/>
              <a:buAutoNum type="alphaLcParenR"/>
            </a:pPr>
            <a:r>
              <a:rPr lang="en-US" dirty="0" smtClean="0"/>
              <a:t>Example: He was as nice as lions are to their prey.</a:t>
            </a:r>
          </a:p>
          <a:p>
            <a:pPr marL="514350" indent="-514350">
              <a:buFont typeface="+mj-lt"/>
              <a:buAutoNum type="arabicPeriod"/>
            </a:pPr>
            <a:r>
              <a:rPr lang="en-US" u="sng" dirty="0" smtClean="0"/>
              <a:t>Dramatic Irony</a:t>
            </a:r>
            <a:r>
              <a:rPr lang="en-US" dirty="0" smtClean="0"/>
              <a:t>: the contrast between what a character knows and what the reader or audience knows</a:t>
            </a:r>
          </a:p>
          <a:p>
            <a:pPr marL="862330" lvl="1" indent="-514350">
              <a:buFont typeface="+mj-lt"/>
              <a:buAutoNum type="alphaLcParenR"/>
            </a:pPr>
            <a:r>
              <a:rPr lang="en-US" dirty="0" smtClean="0"/>
              <a:t>In a scary movie, a character will walk into a house thinking it is empty but the viewers know that the killer is inside the house.</a:t>
            </a:r>
          </a:p>
          <a:p>
            <a:pPr marL="862330" lvl="1" indent="-514350">
              <a:buFont typeface="+mj-lt"/>
              <a:buAutoNum type="alphaLcParenR"/>
            </a:pPr>
            <a:endParaRPr lang="en-US" dirty="0"/>
          </a:p>
        </p:txBody>
      </p:sp>
    </p:spTree>
    <p:extLst>
      <p:ext uri="{BB962C8B-B14F-4D97-AF65-F5344CB8AC3E}">
        <p14:creationId xmlns:p14="http://schemas.microsoft.com/office/powerpoint/2010/main" val="24096368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Conjunctions</a:t>
            </a:r>
            <a:endParaRPr lang="en-US" dirty="0"/>
          </a:p>
        </p:txBody>
      </p:sp>
      <p:sp>
        <p:nvSpPr>
          <p:cNvPr id="3" name="Content Placeholder 2"/>
          <p:cNvSpPr>
            <a:spLocks noGrp="1"/>
          </p:cNvSpPr>
          <p:nvPr>
            <p:ph idx="1"/>
          </p:nvPr>
        </p:nvSpPr>
        <p:spPr>
          <a:xfrm>
            <a:off x="228600" y="1524000"/>
            <a:ext cx="8610600" cy="5029199"/>
          </a:xfrm>
        </p:spPr>
        <p:txBody>
          <a:bodyPr>
            <a:normAutofit/>
          </a:bodyPr>
          <a:lstStyle/>
          <a:p>
            <a:r>
              <a:rPr lang="en-US" dirty="0" smtClean="0"/>
              <a:t>A </a:t>
            </a:r>
            <a:r>
              <a:rPr lang="en-US" u="sng" dirty="0" smtClean="0"/>
              <a:t>conjunction</a:t>
            </a:r>
            <a:r>
              <a:rPr lang="en-US" dirty="0" smtClean="0"/>
              <a:t> connects words or groups of words of equal importance in a sentence</a:t>
            </a:r>
          </a:p>
          <a:p>
            <a:r>
              <a:rPr lang="en-US" dirty="0" smtClean="0"/>
              <a:t>Two biggest: AND &amp; BUT</a:t>
            </a:r>
          </a:p>
          <a:p>
            <a:pPr lvl="1"/>
            <a:r>
              <a:rPr lang="en-US" dirty="0" smtClean="0"/>
              <a:t>FANBOYS (for, and, nor, but, or, yet, so)</a:t>
            </a:r>
          </a:p>
          <a:p>
            <a:r>
              <a:rPr lang="en-US" u="sng" dirty="0" smtClean="0"/>
              <a:t>Correlative Conjunctions</a:t>
            </a:r>
            <a:r>
              <a:rPr lang="en-US" dirty="0" smtClean="0"/>
              <a:t>: words pairs that join a group of words</a:t>
            </a:r>
          </a:p>
          <a:p>
            <a:pPr lvl="1"/>
            <a:r>
              <a:rPr lang="en-US" dirty="0" smtClean="0"/>
              <a:t>If you have one, then you should have the other</a:t>
            </a:r>
          </a:p>
          <a:p>
            <a:pPr lvl="1"/>
            <a:r>
              <a:rPr lang="en-US" dirty="0" smtClean="0"/>
              <a:t>Both…and, neither…nor, either…or, not only…but also, whether…or</a:t>
            </a:r>
          </a:p>
          <a:p>
            <a:pPr lvl="2"/>
            <a:r>
              <a:rPr lang="en-US" dirty="0" smtClean="0"/>
              <a:t>Example: You will not only hear your favorite song but also see the performer</a:t>
            </a:r>
            <a:endParaRPr lang="en-US" dirty="0"/>
          </a:p>
        </p:txBody>
      </p:sp>
    </p:spTree>
    <p:extLst>
      <p:ext uri="{BB962C8B-B14F-4D97-AF65-F5344CB8AC3E}">
        <p14:creationId xmlns:p14="http://schemas.microsoft.com/office/powerpoint/2010/main" val="18378109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Subordinating Conjunctions</a:t>
            </a:r>
            <a:endParaRPr lang="en-US" dirty="0"/>
          </a:p>
        </p:txBody>
      </p:sp>
      <p:sp>
        <p:nvSpPr>
          <p:cNvPr id="3" name="Content Placeholder 2"/>
          <p:cNvSpPr>
            <a:spLocks noGrp="1"/>
          </p:cNvSpPr>
          <p:nvPr>
            <p:ph idx="1"/>
          </p:nvPr>
        </p:nvSpPr>
        <p:spPr>
          <a:xfrm>
            <a:off x="304800" y="1646236"/>
            <a:ext cx="8534400" cy="4830763"/>
          </a:xfrm>
        </p:spPr>
        <p:txBody>
          <a:bodyPr/>
          <a:lstStyle/>
          <a:p>
            <a:r>
              <a:rPr lang="en-US" u="sng" dirty="0" smtClean="0"/>
              <a:t>Subordinating Conjunctions </a:t>
            </a:r>
            <a:r>
              <a:rPr lang="en-US" dirty="0" smtClean="0"/>
              <a:t>introduce subordinating clauses – parts of a sentence that cannot stand alone – and join them to independent clauses</a:t>
            </a:r>
          </a:p>
          <a:p>
            <a:pPr lvl="1"/>
            <a:r>
              <a:rPr lang="en-US" dirty="0" smtClean="0"/>
              <a:t>Common Subordinating Conjunctions</a:t>
            </a:r>
          </a:p>
          <a:p>
            <a:pPr lvl="2"/>
            <a:r>
              <a:rPr lang="en-US" dirty="0" smtClean="0"/>
              <a:t>After, although, as, as if, as though, because, before, even though, if, in order that, since, so that than, unless, until when, where, whereas, while</a:t>
            </a:r>
          </a:p>
          <a:p>
            <a:pPr lvl="2"/>
            <a:r>
              <a:rPr lang="en-US" dirty="0" smtClean="0"/>
              <a:t>Ex: The band waited while the director checked the lighting. </a:t>
            </a:r>
            <a:endParaRPr lang="en-US" dirty="0"/>
          </a:p>
        </p:txBody>
      </p:sp>
    </p:spTree>
    <p:extLst>
      <p:ext uri="{BB962C8B-B14F-4D97-AF65-F5344CB8AC3E}">
        <p14:creationId xmlns:p14="http://schemas.microsoft.com/office/powerpoint/2010/main" val="6758919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lstStyle/>
          <a:p>
            <a:r>
              <a:rPr lang="en-US" u="sng" dirty="0"/>
              <a:t>Directions:</a:t>
            </a:r>
            <a:r>
              <a:rPr lang="en-US" dirty="0"/>
              <a:t> Write a small paragraph describing one example of foreshadowing from the short story, </a:t>
            </a:r>
            <a:r>
              <a:rPr lang="en-US" i="1" dirty="0"/>
              <a:t>The Ransom of Red Chief</a:t>
            </a:r>
            <a:r>
              <a:rPr lang="en-US" dirty="0"/>
              <a:t>. Be sure to use one example of textual evidence in your response. (4-5 sentences</a:t>
            </a:r>
            <a:r>
              <a:rPr lang="en-US" dirty="0" smtClean="0"/>
              <a:t>)</a:t>
            </a:r>
          </a:p>
          <a:p>
            <a:pPr lvl="1"/>
            <a:r>
              <a:rPr lang="en-US" dirty="0" smtClean="0"/>
              <a:t>Use the different parts that we just learned!!</a:t>
            </a:r>
            <a:endParaRPr lang="en-US" dirty="0"/>
          </a:p>
          <a:p>
            <a:endParaRPr lang="en-US" dirty="0"/>
          </a:p>
        </p:txBody>
      </p:sp>
    </p:spTree>
    <p:extLst>
      <p:ext uri="{BB962C8B-B14F-4D97-AF65-F5344CB8AC3E}">
        <p14:creationId xmlns:p14="http://schemas.microsoft.com/office/powerpoint/2010/main" val="6360716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vs. Too vs. Two</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828800"/>
            <a:ext cx="7611148" cy="39193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618703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vs. Too vs. Two Practice</a:t>
            </a:r>
            <a:endParaRPr lang="en-US" dirty="0"/>
          </a:p>
        </p:txBody>
      </p:sp>
      <p:sp>
        <p:nvSpPr>
          <p:cNvPr id="3" name="Content Placeholder 2"/>
          <p:cNvSpPr>
            <a:spLocks noGrp="1"/>
          </p:cNvSpPr>
          <p:nvPr>
            <p:ph idx="1"/>
          </p:nvPr>
        </p:nvSpPr>
        <p:spPr>
          <a:xfrm>
            <a:off x="304800" y="1600200"/>
            <a:ext cx="8458200" cy="4724400"/>
          </a:xfrm>
        </p:spPr>
        <p:txBody>
          <a:bodyPr>
            <a:normAutofit lnSpcReduction="10000"/>
          </a:bodyPr>
          <a:lstStyle/>
          <a:p>
            <a:pPr marL="514350" indent="-514350">
              <a:buFont typeface="+mj-lt"/>
              <a:buAutoNum type="arabicPeriod"/>
            </a:pPr>
            <a:r>
              <a:rPr lang="en-US" dirty="0" smtClean="0"/>
              <a:t>I planned on going two the store, but it started to rain.</a:t>
            </a:r>
          </a:p>
          <a:p>
            <a:pPr marL="514350" indent="-514350">
              <a:buFont typeface="+mj-lt"/>
              <a:buAutoNum type="arabicPeriod"/>
            </a:pPr>
            <a:r>
              <a:rPr lang="en-US" dirty="0" smtClean="0"/>
              <a:t>After the rain passed, I thought my car would start but it was to cold.</a:t>
            </a:r>
          </a:p>
          <a:p>
            <a:pPr marL="514350" indent="-514350">
              <a:buFont typeface="+mj-lt"/>
              <a:buAutoNum type="arabicPeriod"/>
            </a:pPr>
            <a:r>
              <a:rPr lang="en-US" dirty="0" smtClean="0"/>
              <a:t>I decided too take an Uber, but my app would not work.</a:t>
            </a:r>
          </a:p>
          <a:p>
            <a:pPr marL="514350" indent="-514350">
              <a:buFont typeface="+mj-lt"/>
              <a:buAutoNum type="arabicPeriod"/>
            </a:pPr>
            <a:r>
              <a:rPr lang="en-US" dirty="0" smtClean="0"/>
              <a:t>Since the app would not work, I walked two the RTA stop.</a:t>
            </a:r>
          </a:p>
          <a:p>
            <a:pPr marL="514350" indent="-514350">
              <a:buFont typeface="+mj-lt"/>
              <a:buAutoNum type="arabicPeriod"/>
            </a:pPr>
            <a:r>
              <a:rPr lang="en-US" dirty="0" smtClean="0"/>
              <a:t>When I finally got too the store, they only had one can of soup </a:t>
            </a:r>
            <a:r>
              <a:rPr lang="en-US" smtClean="0"/>
              <a:t>but </a:t>
            </a:r>
            <a:r>
              <a:rPr lang="en-US" dirty="0" err="1"/>
              <a:t>I</a:t>
            </a:r>
            <a:r>
              <a:rPr lang="en-US" smtClean="0"/>
              <a:t> </a:t>
            </a:r>
            <a:r>
              <a:rPr lang="en-US" dirty="0" smtClean="0"/>
              <a:t>needed too.</a:t>
            </a:r>
            <a:endParaRPr lang="en-US" dirty="0"/>
          </a:p>
        </p:txBody>
      </p:sp>
    </p:spTree>
    <p:extLst>
      <p:ext uri="{BB962C8B-B14F-4D97-AF65-F5344CB8AC3E}">
        <p14:creationId xmlns:p14="http://schemas.microsoft.com/office/powerpoint/2010/main" val="37175795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Capitalization</a:t>
            </a:r>
            <a:endParaRPr lang="en-US" dirty="0"/>
          </a:p>
        </p:txBody>
      </p:sp>
      <p:sp>
        <p:nvSpPr>
          <p:cNvPr id="3" name="Content Placeholder 2"/>
          <p:cNvSpPr>
            <a:spLocks noGrp="1"/>
          </p:cNvSpPr>
          <p:nvPr>
            <p:ph idx="1"/>
          </p:nvPr>
        </p:nvSpPr>
        <p:spPr>
          <a:xfrm>
            <a:off x="228600" y="1447800"/>
            <a:ext cx="8534400" cy="5105400"/>
          </a:xfrm>
        </p:spPr>
        <p:txBody>
          <a:bodyPr>
            <a:normAutofit fontScale="92500"/>
          </a:bodyPr>
          <a:lstStyle/>
          <a:p>
            <a:r>
              <a:rPr lang="en-US" dirty="0" smtClean="0"/>
              <a:t>Names, titles, movies, books, papers, songs, languages</a:t>
            </a:r>
            <a:r>
              <a:rPr lang="en-US" smtClean="0"/>
              <a:t>, religions, </a:t>
            </a:r>
            <a:r>
              <a:rPr lang="en-US" dirty="0" smtClean="0"/>
              <a:t>and name brands</a:t>
            </a:r>
          </a:p>
          <a:p>
            <a:pPr lvl="1"/>
            <a:r>
              <a:rPr lang="en-US" dirty="0" smtClean="0"/>
              <a:t>Examples:</a:t>
            </a:r>
          </a:p>
          <a:p>
            <a:pPr lvl="2"/>
            <a:r>
              <a:rPr lang="en-US" dirty="0" smtClean="0"/>
              <a:t>Yesterday, I went to Target with Aunt Lilly.</a:t>
            </a:r>
          </a:p>
          <a:p>
            <a:pPr lvl="2"/>
            <a:r>
              <a:rPr lang="en-US" dirty="0" smtClean="0"/>
              <a:t>Principal Potter</a:t>
            </a:r>
          </a:p>
          <a:p>
            <a:pPr lvl="2"/>
            <a:r>
              <a:rPr lang="en-US" dirty="0" smtClean="0"/>
              <a:t>The Suite Life of Zach and Cody</a:t>
            </a:r>
          </a:p>
          <a:p>
            <a:pPr lvl="2"/>
            <a:r>
              <a:rPr lang="en-US" dirty="0" smtClean="0"/>
              <a:t>Spanish, French, English</a:t>
            </a:r>
          </a:p>
          <a:p>
            <a:pPr lvl="2"/>
            <a:r>
              <a:rPr lang="en-US" dirty="0" smtClean="0"/>
              <a:t>Christian, Roman Catholic</a:t>
            </a:r>
          </a:p>
          <a:p>
            <a:pPr lvl="2"/>
            <a:r>
              <a:rPr lang="en-US" dirty="0" smtClean="0"/>
              <a:t>Ford Mustang, Pontiac Firebird</a:t>
            </a:r>
          </a:p>
          <a:p>
            <a:r>
              <a:rPr lang="en-US" dirty="0" smtClean="0"/>
              <a:t> Should NOT be capitalized: articles &amp; conjunctions!</a:t>
            </a:r>
          </a:p>
          <a:p>
            <a:pPr lvl="1"/>
            <a:r>
              <a:rPr lang="en-US" dirty="0"/>
              <a:t>a</a:t>
            </a:r>
            <a:r>
              <a:rPr lang="en-US" dirty="0" smtClean="0"/>
              <a:t>, an, the, for, and, nor, but, or, yet, so (FANBOYS)</a:t>
            </a:r>
          </a:p>
          <a:p>
            <a:pPr lvl="2"/>
            <a:endParaRPr lang="en-US" dirty="0"/>
          </a:p>
        </p:txBody>
      </p:sp>
    </p:spTree>
    <p:extLst>
      <p:ext uri="{BB962C8B-B14F-4D97-AF65-F5344CB8AC3E}">
        <p14:creationId xmlns:p14="http://schemas.microsoft.com/office/powerpoint/2010/main" val="38982623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Nouns </a:t>
            </a:r>
            <a:endParaRPr lang="en-US" dirty="0"/>
          </a:p>
        </p:txBody>
      </p:sp>
      <p:sp>
        <p:nvSpPr>
          <p:cNvPr id="3" name="Content Placeholder 2"/>
          <p:cNvSpPr>
            <a:spLocks noGrp="1"/>
          </p:cNvSpPr>
          <p:nvPr>
            <p:ph idx="1"/>
          </p:nvPr>
        </p:nvSpPr>
        <p:spPr>
          <a:xfrm>
            <a:off x="228600" y="1447800"/>
            <a:ext cx="8458200" cy="4724717"/>
          </a:xfrm>
        </p:spPr>
        <p:txBody>
          <a:bodyPr/>
          <a:lstStyle/>
          <a:p>
            <a:r>
              <a:rPr lang="en-US" dirty="0" smtClean="0"/>
              <a:t>What is a noun?</a:t>
            </a:r>
          </a:p>
          <a:p>
            <a:pPr lvl="1"/>
            <a:r>
              <a:rPr lang="en-US" u="sng" dirty="0" smtClean="0"/>
              <a:t>Person</a:t>
            </a:r>
            <a:r>
              <a:rPr lang="en-US" dirty="0" smtClean="0"/>
              <a:t>: musicians, audience, students, Billy Bob</a:t>
            </a:r>
          </a:p>
          <a:p>
            <a:pPr lvl="1"/>
            <a:r>
              <a:rPr lang="en-US" u="sng" dirty="0" smtClean="0"/>
              <a:t>Place: </a:t>
            </a:r>
            <a:r>
              <a:rPr lang="en-US" dirty="0" smtClean="0"/>
              <a:t>theatre, school, Great American Ball Park</a:t>
            </a:r>
            <a:endParaRPr lang="en-US" u="sng" dirty="0" smtClean="0"/>
          </a:p>
          <a:p>
            <a:pPr lvl="1"/>
            <a:r>
              <a:rPr lang="en-US" u="sng" dirty="0" smtClean="0"/>
              <a:t>Thing:</a:t>
            </a:r>
            <a:r>
              <a:rPr lang="en-US" dirty="0" smtClean="0"/>
              <a:t> instruments, chairs, desk, bat</a:t>
            </a:r>
            <a:endParaRPr lang="en-US" u="sng" dirty="0" smtClean="0"/>
          </a:p>
          <a:p>
            <a:pPr lvl="1"/>
            <a:r>
              <a:rPr lang="en-US" u="sng" dirty="0" smtClean="0"/>
              <a:t>Idea:</a:t>
            </a:r>
            <a:r>
              <a:rPr lang="en-US" dirty="0" smtClean="0"/>
              <a:t> joy, freedom, inspiration</a:t>
            </a:r>
          </a:p>
          <a:p>
            <a:r>
              <a:rPr lang="en-US" dirty="0" smtClean="0"/>
              <a:t>A </a:t>
            </a:r>
            <a:r>
              <a:rPr lang="en-US" b="1" dirty="0" smtClean="0"/>
              <a:t>common noun</a:t>
            </a:r>
            <a:r>
              <a:rPr lang="en-US" dirty="0" smtClean="0"/>
              <a:t> is the general name of a person, place, thing, or idea.</a:t>
            </a:r>
          </a:p>
          <a:p>
            <a:r>
              <a:rPr lang="en-US" dirty="0" smtClean="0"/>
              <a:t>A </a:t>
            </a:r>
            <a:r>
              <a:rPr lang="en-US" b="1" dirty="0" smtClean="0"/>
              <a:t>proper noun </a:t>
            </a:r>
            <a:r>
              <a:rPr lang="en-US" dirty="0" smtClean="0"/>
              <a:t>refers to a specific person, place, thing or idea.</a:t>
            </a:r>
            <a:endParaRPr lang="en-US" dirty="0"/>
          </a:p>
        </p:txBody>
      </p:sp>
    </p:spTree>
    <p:extLst>
      <p:ext uri="{BB962C8B-B14F-4D97-AF65-F5344CB8AC3E}">
        <p14:creationId xmlns:p14="http://schemas.microsoft.com/office/powerpoint/2010/main" val="31322061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Pronouns</a:t>
            </a:r>
            <a:endParaRPr lang="en-US" dirty="0"/>
          </a:p>
        </p:txBody>
      </p:sp>
      <p:sp>
        <p:nvSpPr>
          <p:cNvPr id="3" name="Content Placeholder 2"/>
          <p:cNvSpPr>
            <a:spLocks noGrp="1"/>
          </p:cNvSpPr>
          <p:nvPr>
            <p:ph idx="1"/>
          </p:nvPr>
        </p:nvSpPr>
        <p:spPr>
          <a:xfrm>
            <a:off x="381000" y="1524000"/>
            <a:ext cx="8305800" cy="5105400"/>
          </a:xfrm>
        </p:spPr>
        <p:txBody>
          <a:bodyPr>
            <a:normAutofit fontScale="70000" lnSpcReduction="20000"/>
          </a:bodyPr>
          <a:lstStyle/>
          <a:p>
            <a:r>
              <a:rPr lang="en-US" dirty="0" smtClean="0"/>
              <a:t> A </a:t>
            </a:r>
            <a:r>
              <a:rPr lang="en-US" b="1" dirty="0" smtClean="0"/>
              <a:t>pronoun </a:t>
            </a:r>
            <a:r>
              <a:rPr lang="en-US" dirty="0" smtClean="0"/>
              <a:t>can replace a noun or another pronoun.</a:t>
            </a:r>
          </a:p>
          <a:p>
            <a:pPr lvl="1"/>
            <a:endParaRPr lang="en-US" dirty="0" smtClean="0"/>
          </a:p>
          <a:p>
            <a:pPr lvl="1"/>
            <a:endParaRPr lang="en-US" dirty="0"/>
          </a:p>
          <a:p>
            <a:pPr lvl="1"/>
            <a:endParaRPr lang="en-US" dirty="0" smtClean="0"/>
          </a:p>
          <a:p>
            <a:pPr lvl="1"/>
            <a:endParaRPr lang="en-US" dirty="0"/>
          </a:p>
          <a:p>
            <a:pPr lvl="1"/>
            <a:endParaRPr lang="en-US" dirty="0"/>
          </a:p>
          <a:p>
            <a:pPr lvl="1"/>
            <a:endParaRPr lang="en-US" dirty="0" smtClean="0"/>
          </a:p>
          <a:p>
            <a:pPr lvl="1"/>
            <a:endParaRPr lang="en-US" dirty="0"/>
          </a:p>
          <a:p>
            <a:pPr lvl="1"/>
            <a:endParaRPr lang="en-US" dirty="0" smtClean="0"/>
          </a:p>
          <a:p>
            <a:pPr lvl="1"/>
            <a:endParaRPr lang="en-US" dirty="0"/>
          </a:p>
          <a:p>
            <a:pPr lvl="1"/>
            <a:r>
              <a:rPr lang="en-US" dirty="0" smtClean="0"/>
              <a:t>Example:</a:t>
            </a:r>
          </a:p>
          <a:p>
            <a:pPr lvl="2"/>
            <a:r>
              <a:rPr lang="en-US" b="1" dirty="0" smtClean="0"/>
              <a:t>The boy and his dog </a:t>
            </a:r>
            <a:r>
              <a:rPr lang="en-US" dirty="0" smtClean="0"/>
              <a:t>walked down the street.</a:t>
            </a:r>
          </a:p>
          <a:p>
            <a:pPr lvl="2"/>
            <a:r>
              <a:rPr lang="en-US" b="1" dirty="0" smtClean="0"/>
              <a:t>They</a:t>
            </a:r>
            <a:r>
              <a:rPr lang="en-US" dirty="0" smtClean="0"/>
              <a:t> walked down the street and to the park.</a:t>
            </a:r>
          </a:p>
          <a:p>
            <a:endParaRPr lang="en-US" b="1" dirty="0" smtClean="0"/>
          </a:p>
          <a:p>
            <a:r>
              <a:rPr lang="en-US" b="1" dirty="0" smtClean="0"/>
              <a:t>Possessive Pronouns </a:t>
            </a:r>
            <a:r>
              <a:rPr lang="en-US" dirty="0" smtClean="0"/>
              <a:t>show ownership or relationship -words in parenthesis are possessive.</a:t>
            </a:r>
          </a:p>
          <a:p>
            <a:endParaRPr lang="en-US" dirty="0"/>
          </a:p>
          <a:p>
            <a:r>
              <a:rPr lang="en-US" dirty="0" smtClean="0"/>
              <a:t>Example</a:t>
            </a:r>
            <a:r>
              <a:rPr lang="en-US" dirty="0"/>
              <a:t>: </a:t>
            </a:r>
            <a:r>
              <a:rPr lang="en-US" u="sng" dirty="0"/>
              <a:t>Sonia</a:t>
            </a:r>
            <a:r>
              <a:rPr lang="en-US" dirty="0"/>
              <a:t> delivered</a:t>
            </a:r>
            <a:r>
              <a:rPr lang="en-US" u="sng" dirty="0"/>
              <a:t> her</a:t>
            </a:r>
            <a:r>
              <a:rPr lang="en-US" dirty="0"/>
              <a:t> famous monologue. 	</a:t>
            </a:r>
            <a:endParaRPr lang="en-US" sz="2800" dirty="0"/>
          </a:p>
          <a:p>
            <a:pPr marL="411480" lvl="1"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448789353"/>
              </p:ext>
            </p:extLst>
          </p:nvPr>
        </p:nvGraphicFramePr>
        <p:xfrm>
          <a:off x="1219200" y="2057400"/>
          <a:ext cx="6781800" cy="2068830"/>
        </p:xfrm>
        <a:graphic>
          <a:graphicData uri="http://schemas.openxmlformats.org/drawingml/2006/table">
            <a:tbl>
              <a:tblPr firstRow="1" bandRow="1">
                <a:tableStyleId>{073A0DAA-6AF3-43AB-8588-CEC1D06C72B9}</a:tableStyleId>
              </a:tblPr>
              <a:tblGrid>
                <a:gridCol w="2260600"/>
                <a:gridCol w="2260600"/>
                <a:gridCol w="2260600"/>
              </a:tblGrid>
              <a:tr h="476250">
                <a:tc>
                  <a:txBody>
                    <a:bodyPr/>
                    <a:lstStyle/>
                    <a:p>
                      <a:endParaRPr lang="en-US" dirty="0"/>
                    </a:p>
                  </a:txBody>
                  <a:tcPr/>
                </a:tc>
                <a:tc>
                  <a:txBody>
                    <a:bodyPr/>
                    <a:lstStyle/>
                    <a:p>
                      <a:r>
                        <a:rPr lang="en-US" dirty="0" smtClean="0"/>
                        <a:t>Singular</a:t>
                      </a:r>
                      <a:endParaRPr lang="en-US" dirty="0"/>
                    </a:p>
                  </a:txBody>
                  <a:tcPr/>
                </a:tc>
                <a:tc>
                  <a:txBody>
                    <a:bodyPr/>
                    <a:lstStyle/>
                    <a:p>
                      <a:r>
                        <a:rPr lang="en-US" dirty="0" smtClean="0"/>
                        <a:t>Plural</a:t>
                      </a:r>
                      <a:endParaRPr lang="en-US" dirty="0"/>
                    </a:p>
                  </a:txBody>
                  <a:tcPr/>
                </a:tc>
              </a:tr>
              <a:tr h="476250">
                <a:tc>
                  <a:txBody>
                    <a:bodyPr/>
                    <a:lstStyle/>
                    <a:p>
                      <a:r>
                        <a:rPr lang="en-US" dirty="0" smtClean="0"/>
                        <a:t>First Person</a:t>
                      </a:r>
                      <a:endParaRPr lang="en-US" dirty="0"/>
                    </a:p>
                  </a:txBody>
                  <a:tcPr/>
                </a:tc>
                <a:tc>
                  <a:txBody>
                    <a:bodyPr/>
                    <a:lstStyle/>
                    <a:p>
                      <a:r>
                        <a:rPr lang="en-US" dirty="0" smtClean="0"/>
                        <a:t>I, me (my, mine)</a:t>
                      </a:r>
                      <a:endParaRPr lang="en-US" dirty="0"/>
                    </a:p>
                  </a:txBody>
                  <a:tcPr/>
                </a:tc>
                <a:tc>
                  <a:txBody>
                    <a:bodyPr/>
                    <a:lstStyle/>
                    <a:p>
                      <a:r>
                        <a:rPr lang="en-US" dirty="0" smtClean="0"/>
                        <a:t>We, us (our, ours)</a:t>
                      </a:r>
                      <a:endParaRPr lang="en-US" dirty="0"/>
                    </a:p>
                  </a:txBody>
                  <a:tcPr/>
                </a:tc>
              </a:tr>
              <a:tr h="476250">
                <a:tc>
                  <a:txBody>
                    <a:bodyPr/>
                    <a:lstStyle/>
                    <a:p>
                      <a:r>
                        <a:rPr lang="en-US" dirty="0" smtClean="0"/>
                        <a:t>Second Person</a:t>
                      </a:r>
                      <a:endParaRPr lang="en-US" dirty="0"/>
                    </a:p>
                  </a:txBody>
                  <a:tcPr/>
                </a:tc>
                <a:tc>
                  <a:txBody>
                    <a:bodyPr/>
                    <a:lstStyle/>
                    <a:p>
                      <a:r>
                        <a:rPr lang="en-US" dirty="0" smtClean="0"/>
                        <a:t>You (your, yours)</a:t>
                      </a:r>
                      <a:endParaRPr lang="en-US" dirty="0"/>
                    </a:p>
                  </a:txBody>
                  <a:tcPr/>
                </a:tc>
                <a:tc>
                  <a:txBody>
                    <a:bodyPr/>
                    <a:lstStyle/>
                    <a:p>
                      <a:r>
                        <a:rPr lang="en-US" dirty="0" smtClean="0"/>
                        <a:t>You (your, yours)</a:t>
                      </a:r>
                      <a:endParaRPr lang="en-US" dirty="0"/>
                    </a:p>
                  </a:txBody>
                  <a:tcPr/>
                </a:tc>
              </a:tr>
              <a:tr h="476250">
                <a:tc>
                  <a:txBody>
                    <a:bodyPr/>
                    <a:lstStyle/>
                    <a:p>
                      <a:r>
                        <a:rPr lang="en-US" dirty="0" smtClean="0"/>
                        <a:t>Third Person</a:t>
                      </a:r>
                      <a:endParaRPr lang="en-US" dirty="0"/>
                    </a:p>
                  </a:txBody>
                  <a:tcPr/>
                </a:tc>
                <a:tc>
                  <a:txBody>
                    <a:bodyPr/>
                    <a:lstStyle/>
                    <a:p>
                      <a:r>
                        <a:rPr lang="en-US" dirty="0" smtClean="0"/>
                        <a:t>He, him, she, her, it (his, her, hers, its)</a:t>
                      </a:r>
                      <a:endParaRPr lang="en-US" dirty="0"/>
                    </a:p>
                  </a:txBody>
                  <a:tcPr/>
                </a:tc>
                <a:tc>
                  <a:txBody>
                    <a:bodyPr/>
                    <a:lstStyle/>
                    <a:p>
                      <a:r>
                        <a:rPr lang="en-US" dirty="0" smtClean="0"/>
                        <a:t>They, them (their, theirs)</a:t>
                      </a:r>
                      <a:endParaRPr lang="en-US" dirty="0"/>
                    </a:p>
                  </a:txBody>
                  <a:tcPr/>
                </a:tc>
              </a:tr>
            </a:tbl>
          </a:graphicData>
        </a:graphic>
      </p:graphicFrame>
    </p:spTree>
    <p:extLst>
      <p:ext uri="{BB962C8B-B14F-4D97-AF65-F5344CB8AC3E}">
        <p14:creationId xmlns:p14="http://schemas.microsoft.com/office/powerpoint/2010/main" val="37256485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Noun Practice</a:t>
            </a:r>
            <a:endParaRPr lang="en-US" dirty="0"/>
          </a:p>
        </p:txBody>
      </p:sp>
      <p:sp>
        <p:nvSpPr>
          <p:cNvPr id="3" name="Content Placeholder 2"/>
          <p:cNvSpPr>
            <a:spLocks noGrp="1"/>
          </p:cNvSpPr>
          <p:nvPr>
            <p:ph idx="1"/>
          </p:nvPr>
        </p:nvSpPr>
        <p:spPr>
          <a:xfrm>
            <a:off x="304800" y="1600200"/>
            <a:ext cx="8382000" cy="4876800"/>
          </a:xfrm>
        </p:spPr>
        <p:txBody>
          <a:bodyPr>
            <a:normAutofit lnSpcReduction="10000"/>
          </a:bodyPr>
          <a:lstStyle/>
          <a:p>
            <a:r>
              <a:rPr lang="en-US" sz="2400" dirty="0" smtClean="0"/>
              <a:t>Write down the following sentences, then underline the nouns. Mark whether they are proper or common.</a:t>
            </a:r>
          </a:p>
          <a:p>
            <a:pPr marL="754380" lvl="1" indent="-342900">
              <a:buFont typeface="+mj-lt"/>
              <a:buAutoNum type="arabicPeriod"/>
            </a:pPr>
            <a:r>
              <a:rPr lang="en-US" sz="2800" dirty="0" smtClean="0"/>
              <a:t>The Rock and Roll Hall of Fame in Cleveland draws visitors from all over the world.</a:t>
            </a:r>
          </a:p>
          <a:p>
            <a:pPr marL="754380" lvl="1" indent="-342900">
              <a:buFont typeface="+mj-lt"/>
              <a:buAutoNum type="arabicPeriod"/>
            </a:pPr>
            <a:r>
              <a:rPr lang="en-US" sz="2800" dirty="0" smtClean="0"/>
              <a:t>This unusual museum honors musicians for their creativity.</a:t>
            </a:r>
          </a:p>
          <a:p>
            <a:pPr marL="754380" lvl="1" indent="-342900">
              <a:buFont typeface="+mj-lt"/>
              <a:buAutoNum type="arabicPeriod"/>
            </a:pPr>
            <a:r>
              <a:rPr lang="en-US" sz="2800" dirty="0" smtClean="0"/>
              <a:t>Fans spend days satisfying their curiosity by watching videos and listening to recordings.</a:t>
            </a:r>
          </a:p>
          <a:p>
            <a:pPr marL="754380" lvl="1" indent="-342900">
              <a:buFont typeface="+mj-lt"/>
              <a:buAutoNum type="arabicPeriod"/>
            </a:pPr>
            <a:r>
              <a:rPr lang="en-US" sz="2800" dirty="0" smtClean="0"/>
              <a:t>The public can also view rock and roll artifacts.</a:t>
            </a:r>
          </a:p>
          <a:p>
            <a:pPr marL="754380" lvl="1" indent="-342900">
              <a:buFont typeface="+mj-lt"/>
              <a:buAutoNum type="arabicPeriod"/>
            </a:pPr>
            <a:r>
              <a:rPr lang="en-US" sz="2800" dirty="0" smtClean="0"/>
              <a:t>The museum is definitely a place to visit!</a:t>
            </a:r>
            <a:r>
              <a:rPr lang="en-US" sz="1800" dirty="0" smtClean="0"/>
              <a:t/>
            </a:r>
            <a:br>
              <a:rPr lang="en-US" sz="1800" dirty="0" smtClean="0"/>
            </a:br>
            <a:endParaRPr lang="en-US" sz="1800" dirty="0"/>
          </a:p>
        </p:txBody>
      </p:sp>
    </p:spTree>
    <p:extLst>
      <p:ext uri="{BB962C8B-B14F-4D97-AF65-F5344CB8AC3E}">
        <p14:creationId xmlns:p14="http://schemas.microsoft.com/office/powerpoint/2010/main" val="24500488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vs. It’s</a:t>
            </a:r>
            <a:endParaRPr lang="en-US" dirty="0"/>
          </a:p>
        </p:txBody>
      </p:sp>
      <p:sp>
        <p:nvSpPr>
          <p:cNvPr id="3" name="Content Placeholder 2"/>
          <p:cNvSpPr>
            <a:spLocks noGrp="1"/>
          </p:cNvSpPr>
          <p:nvPr>
            <p:ph idx="1"/>
          </p:nvPr>
        </p:nvSpPr>
        <p:spPr/>
        <p:txBody>
          <a:bodyPr/>
          <a:lstStyle/>
          <a:p>
            <a:r>
              <a:rPr lang="en-US" u="sng" dirty="0" smtClean="0"/>
              <a:t>Its</a:t>
            </a:r>
            <a:r>
              <a:rPr lang="en-US" dirty="0" smtClean="0"/>
              <a:t>- even though there is not apostrophe, it refers to </a:t>
            </a:r>
            <a:r>
              <a:rPr lang="en-US" b="1" dirty="0" smtClean="0"/>
              <a:t>possession</a:t>
            </a:r>
          </a:p>
          <a:p>
            <a:pPr lvl="1"/>
            <a:r>
              <a:rPr lang="en-US" u="sng" dirty="0" smtClean="0"/>
              <a:t>Example</a:t>
            </a:r>
            <a:r>
              <a:rPr lang="en-US" dirty="0" smtClean="0"/>
              <a:t>: When I was walking, there was a dog barking like crazy; I am not sure what its problem was.</a:t>
            </a:r>
          </a:p>
          <a:p>
            <a:r>
              <a:rPr lang="en-US" u="sng" dirty="0" smtClean="0"/>
              <a:t>It’s</a:t>
            </a:r>
            <a:r>
              <a:rPr lang="en-US" dirty="0" smtClean="0"/>
              <a:t>- with the apostrophe means combined “it is” or “it has”</a:t>
            </a:r>
          </a:p>
          <a:p>
            <a:pPr lvl="1"/>
            <a:r>
              <a:rPr lang="en-US" u="sng" dirty="0" smtClean="0"/>
              <a:t>Example</a:t>
            </a:r>
            <a:r>
              <a:rPr lang="en-US" dirty="0" smtClean="0"/>
              <a:t>: It’s been a long time since I have seen my best friend. </a:t>
            </a:r>
          </a:p>
          <a:p>
            <a:endParaRPr lang="en-US" dirty="0"/>
          </a:p>
          <a:p>
            <a:pPr marL="411480" lvl="1" indent="0">
              <a:buNone/>
            </a:pPr>
            <a:endParaRPr lang="en-US" dirty="0"/>
          </a:p>
        </p:txBody>
      </p:sp>
    </p:spTree>
    <p:extLst>
      <p:ext uri="{BB962C8B-B14F-4D97-AF65-F5344CB8AC3E}">
        <p14:creationId xmlns:p14="http://schemas.microsoft.com/office/powerpoint/2010/main" val="18830597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Their vs. There vs. They’re</a:t>
            </a:r>
            <a:endParaRPr lang="en-US" dirty="0"/>
          </a:p>
        </p:txBody>
      </p:sp>
      <p:sp>
        <p:nvSpPr>
          <p:cNvPr id="3" name="Content Placeholder 2"/>
          <p:cNvSpPr>
            <a:spLocks noGrp="1"/>
          </p:cNvSpPr>
          <p:nvPr>
            <p:ph idx="1"/>
          </p:nvPr>
        </p:nvSpPr>
        <p:spPr>
          <a:xfrm>
            <a:off x="381000" y="1524000"/>
            <a:ext cx="8305800" cy="4876799"/>
          </a:xfrm>
        </p:spPr>
        <p:txBody>
          <a:bodyPr>
            <a:normAutofit/>
          </a:bodyPr>
          <a:lstStyle/>
          <a:p>
            <a:r>
              <a:rPr lang="en-US" dirty="0" smtClean="0"/>
              <a:t>Their- possessive pronoun </a:t>
            </a:r>
            <a:r>
              <a:rPr lang="en-US" i="1" dirty="0" smtClean="0"/>
              <a:t>they</a:t>
            </a:r>
          </a:p>
          <a:p>
            <a:pPr lvl="1"/>
            <a:r>
              <a:rPr lang="en-US" u="sng" dirty="0" smtClean="0"/>
              <a:t>Example</a:t>
            </a:r>
            <a:r>
              <a:rPr lang="en-US" dirty="0" smtClean="0"/>
              <a:t>: They left their cell phone in my class, so I made them tell a joke to get it back.</a:t>
            </a:r>
          </a:p>
          <a:p>
            <a:r>
              <a:rPr lang="en-US" dirty="0" smtClean="0"/>
              <a:t>There- adverb meaning “in” or “at that place.”</a:t>
            </a:r>
          </a:p>
          <a:p>
            <a:pPr lvl="1"/>
            <a:r>
              <a:rPr lang="en-US" u="sng" dirty="0" smtClean="0"/>
              <a:t>Example</a:t>
            </a:r>
            <a:r>
              <a:rPr lang="en-US" dirty="0" smtClean="0"/>
              <a:t>: I am not sure why he put the plant over there. </a:t>
            </a:r>
          </a:p>
          <a:p>
            <a:r>
              <a:rPr lang="en-US" dirty="0" smtClean="0"/>
              <a:t>They’re- contraction of </a:t>
            </a:r>
            <a:r>
              <a:rPr lang="en-US" i="1" dirty="0" smtClean="0"/>
              <a:t>they are</a:t>
            </a:r>
          </a:p>
          <a:p>
            <a:pPr lvl="1"/>
            <a:r>
              <a:rPr lang="en-US" u="sng" dirty="0" smtClean="0"/>
              <a:t>Example</a:t>
            </a:r>
            <a:r>
              <a:rPr lang="en-US" dirty="0" smtClean="0"/>
              <a:t>: They’re going to the movies after the football game, but I was not invited.</a:t>
            </a:r>
          </a:p>
        </p:txBody>
      </p:sp>
    </p:spTree>
    <p:extLst>
      <p:ext uri="{BB962C8B-B14F-4D97-AF65-F5344CB8AC3E}">
        <p14:creationId xmlns:p14="http://schemas.microsoft.com/office/powerpoint/2010/main" val="36277660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Sentences</a:t>
            </a:r>
            <a:endParaRPr lang="en-US" dirty="0"/>
          </a:p>
        </p:txBody>
      </p:sp>
      <p:sp>
        <p:nvSpPr>
          <p:cNvPr id="3" name="Content Placeholder 2"/>
          <p:cNvSpPr>
            <a:spLocks noGrp="1"/>
          </p:cNvSpPr>
          <p:nvPr>
            <p:ph idx="1"/>
          </p:nvPr>
        </p:nvSpPr>
        <p:spPr>
          <a:xfrm>
            <a:off x="304800" y="1524000"/>
            <a:ext cx="8534400" cy="5105400"/>
          </a:xfrm>
        </p:spPr>
        <p:txBody>
          <a:bodyPr>
            <a:normAutofit fontScale="85000" lnSpcReduction="20000"/>
          </a:bodyPr>
          <a:lstStyle/>
          <a:p>
            <a:pPr marL="0" indent="0">
              <a:buNone/>
            </a:pPr>
            <a:r>
              <a:rPr lang="en-US" dirty="0" smtClean="0"/>
              <a:t>Read the following sentences and determine if it is using the correct “its vs. it’s” and “there vs. their vs. they’re.” If correct, write correct. If incorrect, rewrite the sentence correctly. </a:t>
            </a:r>
          </a:p>
          <a:p>
            <a:pPr marL="514350" indent="-514350">
              <a:buFont typeface="+mj-lt"/>
              <a:buAutoNum type="arabicPeriod"/>
            </a:pPr>
            <a:r>
              <a:rPr lang="en-US" dirty="0" smtClean="0"/>
              <a:t>The Great American Ball Park is the best diamond to catch a game; </a:t>
            </a:r>
            <a:r>
              <a:rPr lang="en-US" smtClean="0"/>
              <a:t>there are </a:t>
            </a:r>
            <a:r>
              <a:rPr lang="en-US" dirty="0" smtClean="0"/>
              <a:t>none like it around!</a:t>
            </a:r>
          </a:p>
          <a:p>
            <a:pPr marL="514350" indent="-514350">
              <a:buFont typeface="+mj-lt"/>
              <a:buAutoNum type="arabicPeriod"/>
            </a:pPr>
            <a:r>
              <a:rPr lang="en-US" dirty="0" smtClean="0"/>
              <a:t>It’s comfortable atmosphere allows viewers to relax and prop they’re feet up.</a:t>
            </a:r>
          </a:p>
          <a:p>
            <a:pPr marL="514350" indent="-514350">
              <a:buFont typeface="+mj-lt"/>
              <a:buAutoNum type="arabicPeriod"/>
            </a:pPr>
            <a:r>
              <a:rPr lang="en-US" dirty="0" smtClean="0"/>
              <a:t>When I was five, their was no other place I wanted to be!</a:t>
            </a:r>
          </a:p>
          <a:p>
            <a:pPr marL="514350" indent="-514350">
              <a:buFont typeface="+mj-lt"/>
              <a:buAutoNum type="arabicPeriod"/>
            </a:pPr>
            <a:r>
              <a:rPr lang="en-US" dirty="0" smtClean="0"/>
              <a:t>Now that I am older, their are a couple things that have changed. </a:t>
            </a:r>
          </a:p>
          <a:p>
            <a:pPr marL="514350" indent="-514350">
              <a:buFont typeface="+mj-lt"/>
              <a:buAutoNum type="arabicPeriod"/>
            </a:pPr>
            <a:r>
              <a:rPr lang="en-US" dirty="0" smtClean="0"/>
              <a:t>Its a fun stadium, but the Reds are not as good as they used to be.</a:t>
            </a:r>
          </a:p>
        </p:txBody>
      </p:sp>
    </p:spTree>
    <p:extLst>
      <p:ext uri="{BB962C8B-B14F-4D97-AF65-F5344CB8AC3E}">
        <p14:creationId xmlns:p14="http://schemas.microsoft.com/office/powerpoint/2010/main" val="18150716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521800"/>
            <a:ext cx="8520600" cy="834800"/>
          </a:xfrm>
          <a:prstGeom prst="rect">
            <a:avLst/>
          </a:prstGeom>
        </p:spPr>
        <p:txBody>
          <a:bodyPr lIns="91425" tIns="91425" rIns="91425" bIns="91425" anchor="t" anchorCtr="0">
            <a:noAutofit/>
          </a:bodyPr>
          <a:lstStyle/>
          <a:p>
            <a:pPr lvl="0">
              <a:spcBef>
                <a:spcPts val="0"/>
              </a:spcBef>
              <a:buNone/>
            </a:pPr>
            <a:r>
              <a:rPr lang="en"/>
              <a:t>What is a Verb?</a:t>
            </a:r>
          </a:p>
        </p:txBody>
      </p:sp>
      <p:sp>
        <p:nvSpPr>
          <p:cNvPr id="66" name="Shape 66"/>
          <p:cNvSpPr txBox="1">
            <a:spLocks noGrp="1"/>
          </p:cNvSpPr>
          <p:nvPr>
            <p:ph type="body" idx="1"/>
          </p:nvPr>
        </p:nvSpPr>
        <p:spPr>
          <a:xfrm>
            <a:off x="311700" y="1536633"/>
            <a:ext cx="8520600" cy="4555200"/>
          </a:xfrm>
          <a:prstGeom prst="rect">
            <a:avLst/>
          </a:prstGeom>
        </p:spPr>
        <p:txBody>
          <a:bodyPr lIns="91425" tIns="91425" rIns="91425" bIns="91425" anchor="t" anchorCtr="0">
            <a:noAutofit/>
          </a:bodyPr>
          <a:lstStyle/>
          <a:p>
            <a:r>
              <a:rPr lang="en" dirty="0">
                <a:solidFill>
                  <a:srgbClr val="000000"/>
                </a:solidFill>
              </a:rPr>
              <a:t>A verb expresses an action, a condition, or a state of being. </a:t>
            </a:r>
          </a:p>
          <a:p>
            <a:r>
              <a:rPr lang="en" b="1" dirty="0">
                <a:solidFill>
                  <a:srgbClr val="000000"/>
                </a:solidFill>
              </a:rPr>
              <a:t>The two types of main verbs are: </a:t>
            </a:r>
            <a:r>
              <a:rPr lang="en" dirty="0">
                <a:solidFill>
                  <a:srgbClr val="000000"/>
                </a:solidFill>
              </a:rPr>
              <a:t>linking and action</a:t>
            </a:r>
          </a:p>
          <a:p>
            <a:pPr marL="514350" lvl="0" indent="-514350">
              <a:spcBef>
                <a:spcPts val="0"/>
              </a:spcBef>
              <a:buFont typeface="+mj-lt"/>
              <a:buAutoNum type="arabicPeriod"/>
            </a:pPr>
            <a:r>
              <a:rPr lang="en" b="1" dirty="0">
                <a:solidFill>
                  <a:srgbClr val="000000"/>
                </a:solidFill>
              </a:rPr>
              <a:t>Linking</a:t>
            </a:r>
            <a:r>
              <a:rPr lang="en" dirty="0">
                <a:solidFill>
                  <a:srgbClr val="000000"/>
                </a:solidFill>
              </a:rPr>
              <a:t>: links the subject of a sentence to a word in the predicate.</a:t>
            </a:r>
          </a:p>
          <a:p>
            <a:pPr marL="514350" lvl="0" indent="-514350">
              <a:spcBef>
                <a:spcPts val="0"/>
              </a:spcBef>
              <a:buFont typeface="+mj-lt"/>
              <a:buAutoNum type="arabicPeriod"/>
            </a:pPr>
            <a:r>
              <a:rPr lang="en" b="1" dirty="0">
                <a:solidFill>
                  <a:srgbClr val="000000"/>
                </a:solidFill>
              </a:rPr>
              <a:t>Action</a:t>
            </a:r>
            <a:r>
              <a:rPr lang="en" dirty="0">
                <a:solidFill>
                  <a:srgbClr val="000000"/>
                </a:solidFill>
              </a:rPr>
              <a:t>: expresses action</a:t>
            </a:r>
          </a:p>
          <a:p>
            <a:pPr lvl="0">
              <a:spcBef>
                <a:spcPts val="0"/>
              </a:spcBef>
              <a:buNone/>
            </a:pPr>
            <a:r>
              <a:rPr lang="en" dirty="0" smtClean="0">
                <a:solidFill>
                  <a:srgbClr val="000000"/>
                </a:solidFill>
              </a:rPr>
              <a:t>		Example</a:t>
            </a:r>
            <a:r>
              <a:rPr lang="en" dirty="0">
                <a:solidFill>
                  <a:srgbClr val="000000"/>
                </a:solidFill>
              </a:rPr>
              <a:t>: to run, to walk, to see, etc.</a:t>
            </a:r>
          </a:p>
        </p:txBody>
      </p:sp>
    </p:spTree>
    <p:extLst>
      <p:ext uri="{BB962C8B-B14F-4D97-AF65-F5344CB8AC3E}">
        <p14:creationId xmlns:p14="http://schemas.microsoft.com/office/powerpoint/2010/main" val="32507608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311700" y="521800"/>
            <a:ext cx="8520600" cy="834800"/>
          </a:xfrm>
          <a:prstGeom prst="rect">
            <a:avLst/>
          </a:prstGeom>
        </p:spPr>
        <p:txBody>
          <a:bodyPr lIns="91425" tIns="91425" rIns="91425" bIns="91425" anchor="t" anchorCtr="0">
            <a:noAutofit/>
          </a:bodyPr>
          <a:lstStyle/>
          <a:p>
            <a:pPr lvl="0">
              <a:spcBef>
                <a:spcPts val="0"/>
              </a:spcBef>
              <a:buNone/>
            </a:pPr>
            <a:r>
              <a:rPr lang="en"/>
              <a:t>Action Verbs</a:t>
            </a:r>
          </a:p>
        </p:txBody>
      </p:sp>
      <p:sp>
        <p:nvSpPr>
          <p:cNvPr id="72" name="Shape 72"/>
          <p:cNvSpPr txBox="1">
            <a:spLocks noGrp="1"/>
          </p:cNvSpPr>
          <p:nvPr>
            <p:ph type="body" idx="1"/>
          </p:nvPr>
        </p:nvSpPr>
        <p:spPr>
          <a:xfrm>
            <a:off x="311700" y="1165433"/>
            <a:ext cx="8520600" cy="5350400"/>
          </a:xfrm>
          <a:prstGeom prst="rect">
            <a:avLst/>
          </a:prstGeom>
        </p:spPr>
        <p:txBody>
          <a:bodyPr lIns="91425" tIns="91425" rIns="91425" bIns="91425" anchor="t" anchorCtr="0">
            <a:noAutofit/>
          </a:bodyPr>
          <a:lstStyle/>
          <a:p>
            <a:pPr marL="514350" lvl="0" indent="-514350" rtl="0">
              <a:lnSpc>
                <a:spcPct val="100000"/>
              </a:lnSpc>
              <a:spcBef>
                <a:spcPts val="0"/>
              </a:spcBef>
              <a:buFont typeface="+mj-lt"/>
              <a:buAutoNum type="arabicPeriod"/>
            </a:pPr>
            <a:r>
              <a:rPr lang="en" dirty="0">
                <a:solidFill>
                  <a:srgbClr val="000000"/>
                </a:solidFill>
              </a:rPr>
              <a:t>An action verb express action. This action may be physical or mental.</a:t>
            </a:r>
          </a:p>
          <a:p>
            <a:r>
              <a:rPr lang="en" dirty="0" smtClean="0">
                <a:solidFill>
                  <a:srgbClr val="000000"/>
                </a:solidFill>
              </a:rPr>
              <a:t>Example</a:t>
            </a:r>
            <a:r>
              <a:rPr lang="en" dirty="0">
                <a:solidFill>
                  <a:srgbClr val="000000"/>
                </a:solidFill>
              </a:rPr>
              <a:t>: </a:t>
            </a:r>
          </a:p>
          <a:p>
            <a:pPr marL="457200" lvl="0" indent="-330200" rtl="0">
              <a:lnSpc>
                <a:spcPct val="100000"/>
              </a:lnSpc>
              <a:spcBef>
                <a:spcPts val="0"/>
              </a:spcBef>
              <a:buClr>
                <a:srgbClr val="000000"/>
              </a:buClr>
              <a:buSzPct val="100000"/>
            </a:pPr>
            <a:r>
              <a:rPr lang="en" sz="1600" dirty="0">
                <a:solidFill>
                  <a:srgbClr val="000000"/>
                </a:solidFill>
              </a:rPr>
              <a:t>The band </a:t>
            </a:r>
            <a:r>
              <a:rPr lang="en" sz="1600" u="sng" dirty="0">
                <a:solidFill>
                  <a:srgbClr val="000000"/>
                </a:solidFill>
              </a:rPr>
              <a:t>marches</a:t>
            </a:r>
            <a:r>
              <a:rPr lang="en" sz="1600" dirty="0">
                <a:solidFill>
                  <a:srgbClr val="000000"/>
                </a:solidFill>
              </a:rPr>
              <a:t> onto the field. (physical)</a:t>
            </a:r>
          </a:p>
          <a:p>
            <a:pPr marL="457200" lvl="0" indent="-330200" rtl="0">
              <a:lnSpc>
                <a:spcPct val="100000"/>
              </a:lnSpc>
              <a:spcBef>
                <a:spcPts val="0"/>
              </a:spcBef>
              <a:buClr>
                <a:srgbClr val="000000"/>
              </a:buClr>
              <a:buSzPct val="100000"/>
            </a:pPr>
            <a:r>
              <a:rPr lang="en" sz="1600" dirty="0">
                <a:solidFill>
                  <a:srgbClr val="000000"/>
                </a:solidFill>
              </a:rPr>
              <a:t>The audience </a:t>
            </a:r>
            <a:r>
              <a:rPr lang="en" sz="1600" u="sng" dirty="0">
                <a:solidFill>
                  <a:srgbClr val="000000"/>
                </a:solidFill>
              </a:rPr>
              <a:t>expects</a:t>
            </a:r>
            <a:r>
              <a:rPr lang="en" sz="1600" dirty="0">
                <a:solidFill>
                  <a:srgbClr val="000000"/>
                </a:solidFill>
              </a:rPr>
              <a:t> a great performance. (mental)</a:t>
            </a:r>
          </a:p>
          <a:p>
            <a:r>
              <a:rPr lang="en" dirty="0">
                <a:solidFill>
                  <a:srgbClr val="000000"/>
                </a:solidFill>
              </a:rPr>
              <a:t>Transitive Verbs: when an action verb appears with a direct object.</a:t>
            </a:r>
          </a:p>
          <a:p>
            <a:pPr marL="457200" lvl="0" indent="-330200" rtl="0">
              <a:lnSpc>
                <a:spcPct val="100000"/>
              </a:lnSpc>
              <a:spcBef>
                <a:spcPts val="0"/>
              </a:spcBef>
              <a:buClr>
                <a:srgbClr val="000000"/>
              </a:buClr>
              <a:buSzPct val="100000"/>
            </a:pPr>
            <a:r>
              <a:rPr lang="en" sz="1600" dirty="0">
                <a:solidFill>
                  <a:srgbClr val="000000"/>
                </a:solidFill>
              </a:rPr>
              <a:t>Ande</a:t>
            </a:r>
            <a:r>
              <a:rPr lang="en" dirty="0">
                <a:solidFill>
                  <a:srgbClr val="000000"/>
                </a:solidFill>
              </a:rPr>
              <a:t> </a:t>
            </a:r>
            <a:r>
              <a:rPr lang="en" sz="1600" u="sng" dirty="0">
                <a:solidFill>
                  <a:srgbClr val="000000"/>
                </a:solidFill>
              </a:rPr>
              <a:t>kicks</a:t>
            </a:r>
            <a:r>
              <a:rPr lang="en" sz="1600" dirty="0">
                <a:solidFill>
                  <a:srgbClr val="000000"/>
                </a:solidFill>
              </a:rPr>
              <a:t> the </a:t>
            </a:r>
            <a:r>
              <a:rPr lang="en" sz="1600" i="1" dirty="0">
                <a:solidFill>
                  <a:srgbClr val="000000"/>
                </a:solidFill>
              </a:rPr>
              <a:t>ball </a:t>
            </a:r>
            <a:r>
              <a:rPr lang="en" sz="1600" dirty="0">
                <a:solidFill>
                  <a:srgbClr val="000000"/>
                </a:solidFill>
              </a:rPr>
              <a:t>like a champion.</a:t>
            </a:r>
          </a:p>
          <a:p>
            <a:pPr marL="457200" lvl="0" indent="-330200" rtl="0">
              <a:lnSpc>
                <a:spcPct val="100000"/>
              </a:lnSpc>
              <a:spcBef>
                <a:spcPts val="0"/>
              </a:spcBef>
              <a:buClr>
                <a:srgbClr val="000000"/>
              </a:buClr>
              <a:buSzPct val="100000"/>
            </a:pPr>
            <a:r>
              <a:rPr lang="en" sz="1600" dirty="0">
                <a:solidFill>
                  <a:srgbClr val="000000"/>
                </a:solidFill>
              </a:rPr>
              <a:t>Olivia </a:t>
            </a:r>
            <a:r>
              <a:rPr lang="en" sz="1600" u="sng" dirty="0">
                <a:solidFill>
                  <a:srgbClr val="000000"/>
                </a:solidFill>
              </a:rPr>
              <a:t>plays</a:t>
            </a:r>
            <a:r>
              <a:rPr lang="en" sz="1600" dirty="0">
                <a:solidFill>
                  <a:srgbClr val="000000"/>
                </a:solidFill>
              </a:rPr>
              <a:t> the </a:t>
            </a:r>
            <a:r>
              <a:rPr lang="en" sz="1600" i="1" dirty="0">
                <a:solidFill>
                  <a:srgbClr val="000000"/>
                </a:solidFill>
              </a:rPr>
              <a:t>trumpet</a:t>
            </a:r>
            <a:r>
              <a:rPr lang="en" sz="1600" dirty="0">
                <a:solidFill>
                  <a:srgbClr val="000000"/>
                </a:solidFill>
              </a:rPr>
              <a:t> like a godess. </a:t>
            </a:r>
          </a:p>
          <a:p>
            <a:r>
              <a:rPr lang="en" dirty="0">
                <a:solidFill>
                  <a:srgbClr val="000000"/>
                </a:solidFill>
              </a:rPr>
              <a:t>Intransitive Verb: when an action verb does not have a direct object.</a:t>
            </a:r>
          </a:p>
          <a:p>
            <a:pPr marL="457200" lvl="0" indent="-330200" rtl="0">
              <a:lnSpc>
                <a:spcPct val="100000"/>
              </a:lnSpc>
              <a:spcBef>
                <a:spcPts val="0"/>
              </a:spcBef>
              <a:buClr>
                <a:srgbClr val="000000"/>
              </a:buClr>
              <a:buSzPct val="100000"/>
            </a:pPr>
            <a:r>
              <a:rPr lang="en" sz="1600" dirty="0">
                <a:solidFill>
                  <a:srgbClr val="000000"/>
                </a:solidFill>
              </a:rPr>
              <a:t>She </a:t>
            </a:r>
            <a:r>
              <a:rPr lang="en" sz="1600" u="sng" dirty="0">
                <a:solidFill>
                  <a:srgbClr val="000000"/>
                </a:solidFill>
              </a:rPr>
              <a:t>travels</a:t>
            </a:r>
            <a:r>
              <a:rPr lang="en" sz="1600" dirty="0">
                <a:solidFill>
                  <a:srgbClr val="000000"/>
                </a:solidFill>
              </a:rPr>
              <a:t> around the country with a team.</a:t>
            </a:r>
          </a:p>
          <a:p>
            <a:pPr marL="457200" lvl="0" indent="-330200" rtl="0">
              <a:lnSpc>
                <a:spcPct val="100000"/>
              </a:lnSpc>
              <a:spcBef>
                <a:spcPts val="0"/>
              </a:spcBef>
              <a:buClr>
                <a:srgbClr val="000000"/>
              </a:buClr>
              <a:buSzPct val="100000"/>
            </a:pPr>
            <a:r>
              <a:rPr lang="en" sz="1600" dirty="0">
                <a:solidFill>
                  <a:srgbClr val="000000"/>
                </a:solidFill>
              </a:rPr>
              <a:t>They </a:t>
            </a:r>
            <a:r>
              <a:rPr lang="en" sz="1600" u="sng" dirty="0">
                <a:solidFill>
                  <a:srgbClr val="000000"/>
                </a:solidFill>
              </a:rPr>
              <a:t>laughed</a:t>
            </a:r>
            <a:r>
              <a:rPr lang="en" sz="1600" dirty="0">
                <a:solidFill>
                  <a:srgbClr val="000000"/>
                </a:solidFill>
              </a:rPr>
              <a:t> at the clown.</a:t>
            </a:r>
          </a:p>
        </p:txBody>
      </p:sp>
    </p:spTree>
    <p:extLst>
      <p:ext uri="{BB962C8B-B14F-4D97-AF65-F5344CB8AC3E}">
        <p14:creationId xmlns:p14="http://schemas.microsoft.com/office/powerpoint/2010/main" val="36396448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11700" y="521800"/>
            <a:ext cx="8520600" cy="834800"/>
          </a:xfrm>
          <a:prstGeom prst="rect">
            <a:avLst/>
          </a:prstGeom>
        </p:spPr>
        <p:txBody>
          <a:bodyPr lIns="91425" tIns="91425" rIns="91425" bIns="91425" anchor="t" anchorCtr="0">
            <a:noAutofit/>
          </a:bodyPr>
          <a:lstStyle/>
          <a:p>
            <a:pPr lvl="0">
              <a:spcBef>
                <a:spcPts val="0"/>
              </a:spcBef>
              <a:buNone/>
            </a:pPr>
            <a:r>
              <a:rPr lang="en"/>
              <a:t>Linking Verbs</a:t>
            </a:r>
          </a:p>
        </p:txBody>
      </p:sp>
      <p:sp>
        <p:nvSpPr>
          <p:cNvPr id="80" name="Shape 80"/>
          <p:cNvSpPr txBox="1">
            <a:spLocks noGrp="1"/>
          </p:cNvSpPr>
          <p:nvPr>
            <p:ph type="body" idx="1"/>
          </p:nvPr>
        </p:nvSpPr>
        <p:spPr>
          <a:xfrm>
            <a:off x="311700" y="1536633"/>
            <a:ext cx="8520600" cy="4555200"/>
          </a:xfrm>
          <a:prstGeom prst="rect">
            <a:avLst/>
          </a:prstGeom>
        </p:spPr>
        <p:txBody>
          <a:bodyPr lIns="91425" tIns="91425" rIns="91425" bIns="91425" anchor="t" anchorCtr="0">
            <a:noAutofit/>
          </a:bodyPr>
          <a:lstStyle/>
          <a:p>
            <a:r>
              <a:rPr lang="en" b="1" dirty="0">
                <a:solidFill>
                  <a:srgbClr val="000000"/>
                </a:solidFill>
              </a:rPr>
              <a:t>links the subject of a sentence to a word in the predicate.</a:t>
            </a:r>
          </a:p>
          <a:p>
            <a:pPr lvl="1"/>
            <a:r>
              <a:rPr lang="en" dirty="0">
                <a:solidFill>
                  <a:srgbClr val="000000"/>
                </a:solidFill>
              </a:rPr>
              <a:t>Two groups of linking verbs:</a:t>
            </a:r>
          </a:p>
          <a:p>
            <a:pPr marL="457200" lvl="0" indent="-317500" rtl="0">
              <a:spcBef>
                <a:spcPts val="0"/>
              </a:spcBef>
              <a:buClr>
                <a:srgbClr val="000000"/>
              </a:buClr>
              <a:buSzPct val="100000"/>
            </a:pPr>
            <a:r>
              <a:rPr lang="en" sz="1400" dirty="0">
                <a:solidFill>
                  <a:srgbClr val="000000"/>
                </a:solidFill>
              </a:rPr>
              <a:t> To be- is, am, are, was, were, been, and being</a:t>
            </a:r>
          </a:p>
          <a:p>
            <a:pPr marL="457200" lvl="0" indent="-317500" rtl="0">
              <a:spcBef>
                <a:spcPts val="0"/>
              </a:spcBef>
              <a:buClr>
                <a:srgbClr val="000000"/>
              </a:buClr>
              <a:buSzPct val="100000"/>
            </a:pPr>
            <a:r>
              <a:rPr lang="en" sz="1400" dirty="0">
                <a:solidFill>
                  <a:srgbClr val="000000"/>
                </a:solidFill>
              </a:rPr>
              <a:t>Verbs that express condition- look, smell, feel, sound, taste, and grow</a:t>
            </a:r>
          </a:p>
          <a:p>
            <a:r>
              <a:rPr lang="en" dirty="0">
                <a:solidFill>
                  <a:srgbClr val="000000"/>
                </a:solidFill>
              </a:rPr>
              <a:t>Examples: </a:t>
            </a:r>
          </a:p>
          <a:p>
            <a:pPr lvl="0" rtl="0">
              <a:spcBef>
                <a:spcPts val="0"/>
              </a:spcBef>
              <a:buNone/>
            </a:pPr>
            <a:r>
              <a:rPr lang="en" dirty="0">
                <a:solidFill>
                  <a:srgbClr val="000000"/>
                </a:solidFill>
              </a:rPr>
              <a:t>	</a:t>
            </a:r>
            <a:r>
              <a:rPr lang="en" sz="1600" dirty="0">
                <a:solidFill>
                  <a:srgbClr val="000000"/>
                </a:solidFill>
              </a:rPr>
              <a:t>The instruments </a:t>
            </a:r>
            <a:r>
              <a:rPr lang="en" sz="1600" b="1" i="1" dirty="0">
                <a:solidFill>
                  <a:srgbClr val="000000"/>
                </a:solidFill>
              </a:rPr>
              <a:t>are</a:t>
            </a:r>
            <a:r>
              <a:rPr lang="en" sz="1600" dirty="0">
                <a:solidFill>
                  <a:srgbClr val="000000"/>
                </a:solidFill>
              </a:rPr>
              <a:t> shiny.</a:t>
            </a:r>
          </a:p>
          <a:p>
            <a:pPr lvl="0">
              <a:spcBef>
                <a:spcPts val="0"/>
              </a:spcBef>
              <a:buNone/>
            </a:pPr>
            <a:r>
              <a:rPr lang="en" sz="1600" dirty="0">
                <a:solidFill>
                  <a:srgbClr val="000000"/>
                </a:solidFill>
              </a:rPr>
              <a:t>	The students </a:t>
            </a:r>
            <a:r>
              <a:rPr lang="en" sz="1600" b="1" i="1" dirty="0">
                <a:solidFill>
                  <a:srgbClr val="000000"/>
                </a:solidFill>
              </a:rPr>
              <a:t>seemed</a:t>
            </a:r>
            <a:r>
              <a:rPr lang="en" sz="1600" b="1" dirty="0">
                <a:solidFill>
                  <a:srgbClr val="000000"/>
                </a:solidFill>
              </a:rPr>
              <a:t> </a:t>
            </a:r>
            <a:r>
              <a:rPr lang="en" sz="1600" dirty="0">
                <a:solidFill>
                  <a:srgbClr val="000000"/>
                </a:solidFill>
              </a:rPr>
              <a:t>bored during class.</a:t>
            </a:r>
          </a:p>
        </p:txBody>
      </p:sp>
      <p:sp>
        <p:nvSpPr>
          <p:cNvPr id="81" name="Shape 81"/>
          <p:cNvSpPr/>
          <p:nvPr/>
        </p:nvSpPr>
        <p:spPr>
          <a:xfrm>
            <a:off x="5722875" y="4595300"/>
            <a:ext cx="3087000" cy="1894800"/>
          </a:xfrm>
          <a:prstGeom prst="rect">
            <a:avLst/>
          </a:prstGeom>
          <a:solidFill>
            <a:srgbClr val="FFC000"/>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cxnSp>
        <p:nvCxnSpPr>
          <p:cNvPr id="82" name="Shape 82"/>
          <p:cNvCxnSpPr/>
          <p:nvPr/>
        </p:nvCxnSpPr>
        <p:spPr>
          <a:xfrm>
            <a:off x="7276500" y="4595300"/>
            <a:ext cx="0" cy="1894800"/>
          </a:xfrm>
          <a:prstGeom prst="straightConnector1">
            <a:avLst/>
          </a:prstGeom>
          <a:noFill/>
          <a:ln w="9525" cap="flat" cmpd="sng">
            <a:solidFill>
              <a:schemeClr val="dk2"/>
            </a:solidFill>
            <a:prstDash val="solid"/>
            <a:round/>
            <a:headEnd type="none" w="lg" len="lg"/>
            <a:tailEnd type="none" w="lg" len="lg"/>
          </a:ln>
        </p:spPr>
      </p:cxnSp>
      <p:cxnSp>
        <p:nvCxnSpPr>
          <p:cNvPr id="83" name="Shape 83"/>
          <p:cNvCxnSpPr/>
          <p:nvPr/>
        </p:nvCxnSpPr>
        <p:spPr>
          <a:xfrm>
            <a:off x="5712875" y="5181500"/>
            <a:ext cx="3112200" cy="32000"/>
          </a:xfrm>
          <a:prstGeom prst="straightConnector1">
            <a:avLst/>
          </a:prstGeom>
          <a:noFill/>
          <a:ln w="9525" cap="flat" cmpd="sng">
            <a:solidFill>
              <a:schemeClr val="dk2"/>
            </a:solidFill>
            <a:prstDash val="solid"/>
            <a:round/>
            <a:headEnd type="none" w="lg" len="lg"/>
            <a:tailEnd type="none" w="lg" len="lg"/>
          </a:ln>
        </p:spPr>
      </p:cxnSp>
      <p:cxnSp>
        <p:nvCxnSpPr>
          <p:cNvPr id="84" name="Shape 84"/>
          <p:cNvCxnSpPr/>
          <p:nvPr/>
        </p:nvCxnSpPr>
        <p:spPr>
          <a:xfrm>
            <a:off x="5742900" y="5848600"/>
            <a:ext cx="3067200" cy="0"/>
          </a:xfrm>
          <a:prstGeom prst="straightConnector1">
            <a:avLst/>
          </a:prstGeom>
          <a:noFill/>
          <a:ln w="9525" cap="flat" cmpd="sng">
            <a:solidFill>
              <a:schemeClr val="dk2"/>
            </a:solidFill>
            <a:prstDash val="solid"/>
            <a:round/>
            <a:headEnd type="none" w="lg" len="lg"/>
            <a:tailEnd type="none" w="lg" len="lg"/>
          </a:ln>
        </p:spPr>
      </p:cxnSp>
      <p:sp>
        <p:nvSpPr>
          <p:cNvPr id="85" name="Shape 85"/>
          <p:cNvSpPr txBox="1"/>
          <p:nvPr/>
        </p:nvSpPr>
        <p:spPr>
          <a:xfrm>
            <a:off x="6128175" y="4595300"/>
            <a:ext cx="880500" cy="578400"/>
          </a:xfrm>
          <a:prstGeom prst="rect">
            <a:avLst/>
          </a:prstGeom>
          <a:noFill/>
          <a:ln>
            <a:noFill/>
          </a:ln>
        </p:spPr>
        <p:txBody>
          <a:bodyPr lIns="91425" tIns="91425" rIns="91425" bIns="91425" anchor="t" anchorCtr="0">
            <a:noAutofit/>
          </a:bodyPr>
          <a:lstStyle/>
          <a:p>
            <a:pPr lvl="0">
              <a:spcBef>
                <a:spcPts val="0"/>
              </a:spcBef>
              <a:buNone/>
            </a:pPr>
            <a:r>
              <a:rPr lang="en"/>
              <a:t>Action </a:t>
            </a:r>
          </a:p>
        </p:txBody>
      </p:sp>
      <p:sp>
        <p:nvSpPr>
          <p:cNvPr id="86" name="Shape 86"/>
          <p:cNvSpPr txBox="1"/>
          <p:nvPr/>
        </p:nvSpPr>
        <p:spPr>
          <a:xfrm>
            <a:off x="7384025" y="4648300"/>
            <a:ext cx="1195875" cy="472400"/>
          </a:xfrm>
          <a:prstGeom prst="rect">
            <a:avLst/>
          </a:prstGeom>
          <a:noFill/>
          <a:ln>
            <a:noFill/>
          </a:ln>
        </p:spPr>
        <p:txBody>
          <a:bodyPr lIns="91425" tIns="91425" rIns="91425" bIns="91425" anchor="t" anchorCtr="0">
            <a:noAutofit/>
          </a:bodyPr>
          <a:lstStyle/>
          <a:p>
            <a:pPr lvl="0">
              <a:spcBef>
                <a:spcPts val="0"/>
              </a:spcBef>
              <a:buNone/>
            </a:pPr>
            <a:r>
              <a:rPr lang="en" dirty="0"/>
              <a:t>Linking</a:t>
            </a:r>
          </a:p>
        </p:txBody>
      </p:sp>
      <p:sp>
        <p:nvSpPr>
          <p:cNvPr id="87" name="Shape 87"/>
          <p:cNvSpPr txBox="1"/>
          <p:nvPr/>
        </p:nvSpPr>
        <p:spPr>
          <a:xfrm>
            <a:off x="5842975" y="5221951"/>
            <a:ext cx="1330800" cy="578400"/>
          </a:xfrm>
          <a:prstGeom prst="rect">
            <a:avLst/>
          </a:prstGeom>
          <a:noFill/>
          <a:ln>
            <a:noFill/>
          </a:ln>
        </p:spPr>
        <p:txBody>
          <a:bodyPr lIns="91425" tIns="91425" rIns="91425" bIns="91425" anchor="t" anchorCtr="0">
            <a:noAutofit/>
          </a:bodyPr>
          <a:lstStyle/>
          <a:p>
            <a:pPr lvl="0">
              <a:spcBef>
                <a:spcPts val="0"/>
              </a:spcBef>
              <a:buNone/>
            </a:pPr>
            <a:r>
              <a:rPr lang="en" sz="1200"/>
              <a:t>We </a:t>
            </a:r>
            <a:r>
              <a:rPr lang="en" sz="1200" i="1"/>
              <a:t>felt</a:t>
            </a:r>
            <a:r>
              <a:rPr lang="en" sz="1200"/>
              <a:t> the seat cushions</a:t>
            </a:r>
          </a:p>
        </p:txBody>
      </p:sp>
      <p:sp>
        <p:nvSpPr>
          <p:cNvPr id="88" name="Shape 88"/>
          <p:cNvSpPr txBox="1"/>
          <p:nvPr/>
        </p:nvSpPr>
        <p:spPr>
          <a:xfrm>
            <a:off x="7404025" y="5301567"/>
            <a:ext cx="1281000" cy="472400"/>
          </a:xfrm>
          <a:prstGeom prst="rect">
            <a:avLst/>
          </a:prstGeom>
          <a:noFill/>
          <a:ln>
            <a:noFill/>
          </a:ln>
        </p:spPr>
        <p:txBody>
          <a:bodyPr lIns="91425" tIns="91425" rIns="91425" bIns="91425" anchor="t" anchorCtr="0">
            <a:noAutofit/>
          </a:bodyPr>
          <a:lstStyle/>
          <a:p>
            <a:pPr lvl="0">
              <a:spcBef>
                <a:spcPts val="0"/>
              </a:spcBef>
              <a:buNone/>
            </a:pPr>
            <a:r>
              <a:rPr lang="en" sz="1200"/>
              <a:t>They </a:t>
            </a:r>
            <a:r>
              <a:rPr lang="en" sz="1200" i="1"/>
              <a:t>felt </a:t>
            </a:r>
            <a:r>
              <a:rPr lang="en" sz="1200"/>
              <a:t>dry</a:t>
            </a:r>
          </a:p>
        </p:txBody>
      </p:sp>
      <p:sp>
        <p:nvSpPr>
          <p:cNvPr id="89" name="Shape 89"/>
          <p:cNvSpPr txBox="1"/>
          <p:nvPr/>
        </p:nvSpPr>
        <p:spPr>
          <a:xfrm>
            <a:off x="5788075" y="5808833"/>
            <a:ext cx="1380900" cy="472400"/>
          </a:xfrm>
          <a:prstGeom prst="rect">
            <a:avLst/>
          </a:prstGeom>
          <a:noFill/>
          <a:ln>
            <a:noFill/>
          </a:ln>
        </p:spPr>
        <p:txBody>
          <a:bodyPr lIns="91425" tIns="91425" rIns="91425" bIns="91425" anchor="t" anchorCtr="0">
            <a:noAutofit/>
          </a:bodyPr>
          <a:lstStyle/>
          <a:p>
            <a:pPr lvl="0">
              <a:spcBef>
                <a:spcPts val="0"/>
              </a:spcBef>
              <a:buNone/>
            </a:pPr>
            <a:r>
              <a:rPr lang="en" sz="1200"/>
              <a:t>We </a:t>
            </a:r>
            <a:r>
              <a:rPr lang="en" sz="1200" i="1"/>
              <a:t>tasted</a:t>
            </a:r>
            <a:r>
              <a:rPr lang="en" sz="1200"/>
              <a:t> the popcorn</a:t>
            </a:r>
          </a:p>
        </p:txBody>
      </p:sp>
      <p:sp>
        <p:nvSpPr>
          <p:cNvPr id="90" name="Shape 90"/>
          <p:cNvSpPr txBox="1"/>
          <p:nvPr/>
        </p:nvSpPr>
        <p:spPr>
          <a:xfrm>
            <a:off x="7384025" y="5968700"/>
            <a:ext cx="1425900" cy="413600"/>
          </a:xfrm>
          <a:prstGeom prst="rect">
            <a:avLst/>
          </a:prstGeom>
          <a:noFill/>
          <a:ln>
            <a:noFill/>
          </a:ln>
        </p:spPr>
        <p:txBody>
          <a:bodyPr lIns="91425" tIns="91425" rIns="91425" bIns="91425" anchor="t" anchorCtr="0">
            <a:noAutofit/>
          </a:bodyPr>
          <a:lstStyle/>
          <a:p>
            <a:pPr lvl="0">
              <a:spcBef>
                <a:spcPts val="0"/>
              </a:spcBef>
              <a:buNone/>
            </a:pPr>
            <a:r>
              <a:rPr lang="en" sz="1200"/>
              <a:t>It </a:t>
            </a:r>
            <a:r>
              <a:rPr lang="en" sz="1200" i="1"/>
              <a:t>tasted </a:t>
            </a:r>
            <a:r>
              <a:rPr lang="en" sz="1200"/>
              <a:t>salty</a:t>
            </a:r>
          </a:p>
        </p:txBody>
      </p:sp>
      <p:sp>
        <p:nvSpPr>
          <p:cNvPr id="91" name="Shape 91"/>
          <p:cNvSpPr txBox="1"/>
          <p:nvPr/>
        </p:nvSpPr>
        <p:spPr>
          <a:xfrm>
            <a:off x="6042975" y="3780467"/>
            <a:ext cx="2446800" cy="686800"/>
          </a:xfrm>
          <a:prstGeom prst="rect">
            <a:avLst/>
          </a:prstGeom>
          <a:noFill/>
          <a:ln>
            <a:noFill/>
          </a:ln>
        </p:spPr>
        <p:txBody>
          <a:bodyPr lIns="91425" tIns="91425" rIns="91425" bIns="91425" anchor="t" anchorCtr="0">
            <a:noAutofit/>
          </a:bodyPr>
          <a:lstStyle/>
          <a:p>
            <a:pPr lvl="0" algn="ctr">
              <a:spcBef>
                <a:spcPts val="0"/>
              </a:spcBef>
              <a:buNone/>
            </a:pPr>
            <a:r>
              <a:rPr lang="en" b="1"/>
              <a:t>Some verbs can be action or linking</a:t>
            </a:r>
          </a:p>
        </p:txBody>
      </p:sp>
      <p:sp>
        <p:nvSpPr>
          <p:cNvPr id="92" name="Shape 92"/>
          <p:cNvSpPr txBox="1"/>
          <p:nvPr/>
        </p:nvSpPr>
        <p:spPr>
          <a:xfrm>
            <a:off x="457200" y="338200"/>
            <a:ext cx="3272400" cy="1198400"/>
          </a:xfrm>
          <a:prstGeom prst="rect">
            <a:avLst/>
          </a:prstGeom>
          <a:noFill/>
          <a:ln>
            <a:noFill/>
          </a:ln>
        </p:spPr>
        <p:txBody>
          <a:bodyPr lIns="91425" tIns="91425" rIns="91425" bIns="91425" anchor="t" anchorCtr="0">
            <a:noAutofit/>
          </a:bodyPr>
          <a:lstStyle/>
          <a:p>
            <a:pPr lvl="0" algn="ctr">
              <a:spcBef>
                <a:spcPts val="0"/>
              </a:spcBef>
              <a:buNone/>
            </a:pPr>
            <a:r>
              <a:rPr lang="en" dirty="0"/>
              <a:t>Tip: if you can substitute is, are, was, or were for a verb, you know it is a linking verb.</a:t>
            </a:r>
          </a:p>
        </p:txBody>
      </p:sp>
    </p:spTree>
    <p:extLst>
      <p:ext uri="{BB962C8B-B14F-4D97-AF65-F5344CB8AC3E}">
        <p14:creationId xmlns:p14="http://schemas.microsoft.com/office/powerpoint/2010/main" val="19324227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311700" y="521800"/>
            <a:ext cx="8520600" cy="834800"/>
          </a:xfrm>
          <a:prstGeom prst="rect">
            <a:avLst/>
          </a:prstGeom>
        </p:spPr>
        <p:txBody>
          <a:bodyPr lIns="91425" tIns="91425" rIns="91425" bIns="91425" anchor="t" anchorCtr="0">
            <a:noAutofit/>
          </a:bodyPr>
          <a:lstStyle/>
          <a:p>
            <a:pPr lvl="0">
              <a:spcBef>
                <a:spcPts val="0"/>
              </a:spcBef>
              <a:buNone/>
            </a:pPr>
            <a:r>
              <a:rPr lang="en" dirty="0"/>
              <a:t>Auxiliary Verbs</a:t>
            </a:r>
          </a:p>
        </p:txBody>
      </p:sp>
      <p:sp>
        <p:nvSpPr>
          <p:cNvPr id="98" name="Shape 98"/>
          <p:cNvSpPr txBox="1">
            <a:spLocks noGrp="1"/>
          </p:cNvSpPr>
          <p:nvPr>
            <p:ph type="body" idx="1"/>
          </p:nvPr>
        </p:nvSpPr>
        <p:spPr>
          <a:xfrm>
            <a:off x="311700" y="1509967"/>
            <a:ext cx="8520600" cy="4555200"/>
          </a:xfrm>
          <a:prstGeom prst="rect">
            <a:avLst/>
          </a:prstGeom>
        </p:spPr>
        <p:txBody>
          <a:bodyPr lIns="91425" tIns="91425" rIns="91425" bIns="91425" anchor="t" anchorCtr="0">
            <a:noAutofit/>
          </a:bodyPr>
          <a:lstStyle/>
          <a:p>
            <a:pPr lvl="0" rtl="0">
              <a:spcBef>
                <a:spcPts val="0"/>
              </a:spcBef>
              <a:buNone/>
            </a:pPr>
            <a:r>
              <a:rPr lang="en" sz="1900" dirty="0">
                <a:solidFill>
                  <a:srgbClr val="000000"/>
                </a:solidFill>
              </a:rPr>
              <a:t>Combine with verbs to create verb phrases.</a:t>
            </a:r>
          </a:p>
          <a:p>
            <a:pPr marL="457200" lvl="0" indent="-228600" rtl="0">
              <a:spcBef>
                <a:spcPts val="0"/>
              </a:spcBef>
              <a:buClr>
                <a:srgbClr val="000000"/>
              </a:buClr>
            </a:pPr>
            <a:r>
              <a:rPr lang="en" dirty="0">
                <a:solidFill>
                  <a:srgbClr val="000000"/>
                </a:solidFill>
              </a:rPr>
              <a:t>Can also be called helping verbs.</a:t>
            </a:r>
          </a:p>
          <a:p>
            <a:pPr marL="457200" lvl="0" indent="-228600" rtl="0">
              <a:spcBef>
                <a:spcPts val="0"/>
              </a:spcBef>
              <a:buClr>
                <a:srgbClr val="000000"/>
              </a:buClr>
            </a:pPr>
            <a:r>
              <a:rPr lang="en" dirty="0">
                <a:solidFill>
                  <a:srgbClr val="000000"/>
                </a:solidFill>
              </a:rPr>
              <a:t>Verb phrase may be used to express a particular tense of a verb or to indicate that an action is directed at the subject.</a:t>
            </a:r>
          </a:p>
          <a:p>
            <a:pPr lvl="0" rtl="0">
              <a:spcBef>
                <a:spcPts val="0"/>
              </a:spcBef>
              <a:buNone/>
            </a:pPr>
            <a:r>
              <a:rPr lang="en" dirty="0">
                <a:solidFill>
                  <a:srgbClr val="000000"/>
                </a:solidFill>
              </a:rPr>
              <a:t>Examples:</a:t>
            </a:r>
          </a:p>
          <a:p>
            <a:pPr marL="914400" lvl="0" indent="-330200" rtl="0">
              <a:spcBef>
                <a:spcPts val="0"/>
              </a:spcBef>
              <a:buClr>
                <a:srgbClr val="000000"/>
              </a:buClr>
              <a:buSzPct val="100000"/>
            </a:pPr>
            <a:r>
              <a:rPr lang="en" sz="1600" dirty="0">
                <a:solidFill>
                  <a:srgbClr val="000000"/>
                </a:solidFill>
              </a:rPr>
              <a:t> </a:t>
            </a:r>
            <a:r>
              <a:rPr lang="en" dirty="0">
                <a:solidFill>
                  <a:srgbClr val="000000"/>
                </a:solidFill>
              </a:rPr>
              <a:t>The stadium </a:t>
            </a:r>
            <a:r>
              <a:rPr lang="en" b="1" i="1" dirty="0">
                <a:solidFill>
                  <a:srgbClr val="000000"/>
                </a:solidFill>
              </a:rPr>
              <a:t>is</a:t>
            </a:r>
            <a:r>
              <a:rPr lang="en" b="1" dirty="0">
                <a:solidFill>
                  <a:srgbClr val="000000"/>
                </a:solidFill>
              </a:rPr>
              <a:t> </a:t>
            </a:r>
            <a:r>
              <a:rPr lang="en" b="1" i="1" dirty="0">
                <a:solidFill>
                  <a:srgbClr val="000000"/>
                </a:solidFill>
              </a:rPr>
              <a:t>filled</a:t>
            </a:r>
            <a:r>
              <a:rPr lang="en" dirty="0">
                <a:solidFill>
                  <a:srgbClr val="000000"/>
                </a:solidFill>
              </a:rPr>
              <a:t> to capacity.</a:t>
            </a:r>
            <a:r>
              <a:rPr lang="en" sz="1600" dirty="0">
                <a:solidFill>
                  <a:srgbClr val="000000"/>
                </a:solidFill>
              </a:rPr>
              <a:t> </a:t>
            </a:r>
          </a:p>
          <a:p>
            <a:pPr marL="914400" lvl="0" indent="-317500" rtl="0">
              <a:spcBef>
                <a:spcPts val="0"/>
              </a:spcBef>
              <a:buClr>
                <a:srgbClr val="000000"/>
              </a:buClr>
              <a:buSzPct val="77777"/>
            </a:pPr>
            <a:r>
              <a:rPr lang="en" dirty="0">
                <a:solidFill>
                  <a:srgbClr val="000000"/>
                </a:solidFill>
              </a:rPr>
              <a:t>We </a:t>
            </a:r>
            <a:r>
              <a:rPr lang="en" b="1" i="1" dirty="0">
                <a:solidFill>
                  <a:srgbClr val="000000"/>
                </a:solidFill>
              </a:rPr>
              <a:t>should</a:t>
            </a:r>
            <a:r>
              <a:rPr lang="en" b="1" dirty="0">
                <a:solidFill>
                  <a:srgbClr val="000000"/>
                </a:solidFill>
              </a:rPr>
              <a:t> </a:t>
            </a:r>
            <a:r>
              <a:rPr lang="en" b="1" i="1" dirty="0">
                <a:solidFill>
                  <a:srgbClr val="000000"/>
                </a:solidFill>
              </a:rPr>
              <a:t>save</a:t>
            </a:r>
            <a:r>
              <a:rPr lang="en" dirty="0">
                <a:solidFill>
                  <a:srgbClr val="000000"/>
                </a:solidFill>
              </a:rPr>
              <a:t> a seat for Fatima.</a:t>
            </a:r>
          </a:p>
        </p:txBody>
      </p:sp>
      <p:sp>
        <p:nvSpPr>
          <p:cNvPr id="103" name="Shape 103"/>
          <p:cNvSpPr/>
          <p:nvPr/>
        </p:nvSpPr>
        <p:spPr>
          <a:xfrm>
            <a:off x="2750875" y="5381700"/>
            <a:ext cx="6254400" cy="1334400"/>
          </a:xfrm>
          <a:prstGeom prst="rect">
            <a:avLst/>
          </a:prstGeom>
          <a:solidFill>
            <a:srgbClr val="00B050"/>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highlight>
                <a:srgbClr val="FF69AB"/>
              </a:highlight>
            </a:endParaRPr>
          </a:p>
        </p:txBody>
      </p:sp>
      <p:cxnSp>
        <p:nvCxnSpPr>
          <p:cNvPr id="104" name="Shape 104"/>
          <p:cNvCxnSpPr/>
          <p:nvPr/>
        </p:nvCxnSpPr>
        <p:spPr>
          <a:xfrm>
            <a:off x="3971700" y="5448300"/>
            <a:ext cx="0" cy="1267600"/>
          </a:xfrm>
          <a:prstGeom prst="straightConnector1">
            <a:avLst/>
          </a:prstGeom>
          <a:noFill/>
          <a:ln w="9525" cap="flat" cmpd="sng">
            <a:solidFill>
              <a:schemeClr val="dk2"/>
            </a:solidFill>
            <a:prstDash val="solid"/>
            <a:round/>
            <a:headEnd type="none" w="lg" len="lg"/>
            <a:tailEnd type="none" w="lg" len="lg"/>
          </a:ln>
        </p:spPr>
      </p:cxnSp>
      <p:cxnSp>
        <p:nvCxnSpPr>
          <p:cNvPr id="105" name="Shape 105"/>
          <p:cNvCxnSpPr/>
          <p:nvPr/>
        </p:nvCxnSpPr>
        <p:spPr>
          <a:xfrm>
            <a:off x="5322675" y="5388300"/>
            <a:ext cx="9900" cy="1314400"/>
          </a:xfrm>
          <a:prstGeom prst="straightConnector1">
            <a:avLst/>
          </a:prstGeom>
          <a:noFill/>
          <a:ln w="9525" cap="flat" cmpd="sng">
            <a:solidFill>
              <a:schemeClr val="dk2"/>
            </a:solidFill>
            <a:prstDash val="solid"/>
            <a:round/>
            <a:headEnd type="none" w="lg" len="lg"/>
            <a:tailEnd type="none" w="lg" len="lg"/>
          </a:ln>
        </p:spPr>
      </p:cxnSp>
      <p:cxnSp>
        <p:nvCxnSpPr>
          <p:cNvPr id="106" name="Shape 106"/>
          <p:cNvCxnSpPr/>
          <p:nvPr/>
        </p:nvCxnSpPr>
        <p:spPr>
          <a:xfrm>
            <a:off x="6683550" y="5408300"/>
            <a:ext cx="0" cy="1334400"/>
          </a:xfrm>
          <a:prstGeom prst="straightConnector1">
            <a:avLst/>
          </a:prstGeom>
          <a:noFill/>
          <a:ln w="9525" cap="flat" cmpd="sng">
            <a:solidFill>
              <a:schemeClr val="dk2"/>
            </a:solidFill>
            <a:prstDash val="solid"/>
            <a:round/>
            <a:headEnd type="none" w="lg" len="lg"/>
            <a:tailEnd type="none" w="lg" len="lg"/>
          </a:ln>
        </p:spPr>
      </p:cxnSp>
      <p:cxnSp>
        <p:nvCxnSpPr>
          <p:cNvPr id="107" name="Shape 107"/>
          <p:cNvCxnSpPr/>
          <p:nvPr/>
        </p:nvCxnSpPr>
        <p:spPr>
          <a:xfrm flipH="1">
            <a:off x="7894450" y="5415100"/>
            <a:ext cx="9900" cy="1340800"/>
          </a:xfrm>
          <a:prstGeom prst="straightConnector1">
            <a:avLst/>
          </a:prstGeom>
          <a:noFill/>
          <a:ln w="9525" cap="flat" cmpd="sng">
            <a:solidFill>
              <a:schemeClr val="dk2"/>
            </a:solidFill>
            <a:prstDash val="solid"/>
            <a:round/>
            <a:headEnd type="none" w="lg" len="lg"/>
            <a:tailEnd type="none" w="lg" len="lg"/>
          </a:ln>
        </p:spPr>
      </p:cxnSp>
      <p:sp>
        <p:nvSpPr>
          <p:cNvPr id="108" name="Shape 108"/>
          <p:cNvSpPr txBox="1"/>
          <p:nvPr/>
        </p:nvSpPr>
        <p:spPr>
          <a:xfrm>
            <a:off x="2890950" y="5568433"/>
            <a:ext cx="930600" cy="1040800"/>
          </a:xfrm>
          <a:prstGeom prst="rect">
            <a:avLst/>
          </a:prstGeom>
          <a:noFill/>
          <a:ln>
            <a:noFill/>
          </a:ln>
        </p:spPr>
        <p:txBody>
          <a:bodyPr lIns="91425" tIns="91425" rIns="91425" bIns="91425" anchor="t" anchorCtr="0">
            <a:noAutofit/>
          </a:bodyPr>
          <a:lstStyle/>
          <a:p>
            <a:pPr lvl="0">
              <a:spcBef>
                <a:spcPts val="0"/>
              </a:spcBef>
              <a:buNone/>
            </a:pPr>
            <a:r>
              <a:rPr lang="en"/>
              <a:t>Be</a:t>
            </a:r>
          </a:p>
          <a:p>
            <a:pPr lvl="0">
              <a:spcBef>
                <a:spcPts val="0"/>
              </a:spcBef>
              <a:buNone/>
            </a:pPr>
            <a:r>
              <a:rPr lang="en"/>
              <a:t>Can </a:t>
            </a:r>
          </a:p>
        </p:txBody>
      </p:sp>
      <p:sp>
        <p:nvSpPr>
          <p:cNvPr id="109" name="Shape 109"/>
          <p:cNvSpPr txBox="1"/>
          <p:nvPr/>
        </p:nvSpPr>
        <p:spPr>
          <a:xfrm>
            <a:off x="4091775" y="5555067"/>
            <a:ext cx="1115700" cy="1094000"/>
          </a:xfrm>
          <a:prstGeom prst="rect">
            <a:avLst/>
          </a:prstGeom>
          <a:noFill/>
          <a:ln>
            <a:noFill/>
          </a:ln>
        </p:spPr>
        <p:txBody>
          <a:bodyPr lIns="91425" tIns="91425" rIns="91425" bIns="91425" anchor="t" anchorCtr="0">
            <a:noAutofit/>
          </a:bodyPr>
          <a:lstStyle/>
          <a:p>
            <a:pPr lvl="0">
              <a:spcBef>
                <a:spcPts val="0"/>
              </a:spcBef>
              <a:buNone/>
            </a:pPr>
            <a:r>
              <a:rPr lang="en"/>
              <a:t>Have </a:t>
            </a:r>
          </a:p>
          <a:p>
            <a:pPr lvl="0">
              <a:spcBef>
                <a:spcPts val="0"/>
              </a:spcBef>
              <a:buNone/>
            </a:pPr>
            <a:r>
              <a:rPr lang="en"/>
              <a:t>May</a:t>
            </a:r>
          </a:p>
        </p:txBody>
      </p:sp>
      <p:sp>
        <p:nvSpPr>
          <p:cNvPr id="110" name="Shape 110"/>
          <p:cNvSpPr txBox="1"/>
          <p:nvPr/>
        </p:nvSpPr>
        <p:spPr>
          <a:xfrm>
            <a:off x="5442700" y="5581767"/>
            <a:ext cx="1135800" cy="1040800"/>
          </a:xfrm>
          <a:prstGeom prst="rect">
            <a:avLst/>
          </a:prstGeom>
          <a:noFill/>
          <a:ln>
            <a:noFill/>
          </a:ln>
        </p:spPr>
        <p:txBody>
          <a:bodyPr lIns="91425" tIns="91425" rIns="91425" bIns="91425" anchor="t" anchorCtr="0">
            <a:noAutofit/>
          </a:bodyPr>
          <a:lstStyle/>
          <a:p>
            <a:pPr lvl="0">
              <a:spcBef>
                <a:spcPts val="0"/>
              </a:spcBef>
              <a:buNone/>
            </a:pPr>
            <a:r>
              <a:rPr lang="en"/>
              <a:t>Might </a:t>
            </a:r>
          </a:p>
          <a:p>
            <a:pPr lvl="0">
              <a:spcBef>
                <a:spcPts val="0"/>
              </a:spcBef>
              <a:buNone/>
            </a:pPr>
            <a:r>
              <a:rPr lang="en"/>
              <a:t>Must</a:t>
            </a:r>
          </a:p>
        </p:txBody>
      </p:sp>
      <p:sp>
        <p:nvSpPr>
          <p:cNvPr id="111" name="Shape 111"/>
          <p:cNvSpPr txBox="1"/>
          <p:nvPr/>
        </p:nvSpPr>
        <p:spPr>
          <a:xfrm>
            <a:off x="6783600" y="5581767"/>
            <a:ext cx="1175700" cy="1040800"/>
          </a:xfrm>
          <a:prstGeom prst="rect">
            <a:avLst/>
          </a:prstGeom>
          <a:noFill/>
          <a:ln>
            <a:noFill/>
          </a:ln>
        </p:spPr>
        <p:txBody>
          <a:bodyPr lIns="91425" tIns="91425" rIns="91425" bIns="91425" anchor="t" anchorCtr="0">
            <a:noAutofit/>
          </a:bodyPr>
          <a:lstStyle/>
          <a:p>
            <a:pPr lvl="0">
              <a:spcBef>
                <a:spcPts val="0"/>
              </a:spcBef>
              <a:buNone/>
            </a:pPr>
            <a:r>
              <a:rPr lang="en"/>
              <a:t>Shall</a:t>
            </a:r>
          </a:p>
          <a:p>
            <a:pPr lvl="0">
              <a:spcBef>
                <a:spcPts val="0"/>
              </a:spcBef>
              <a:buNone/>
            </a:pPr>
            <a:r>
              <a:rPr lang="en"/>
              <a:t>Should</a:t>
            </a:r>
          </a:p>
        </p:txBody>
      </p:sp>
      <p:sp>
        <p:nvSpPr>
          <p:cNvPr id="112" name="Shape 112"/>
          <p:cNvSpPr txBox="1"/>
          <p:nvPr/>
        </p:nvSpPr>
        <p:spPr>
          <a:xfrm>
            <a:off x="7959300" y="5555067"/>
            <a:ext cx="873000" cy="1094000"/>
          </a:xfrm>
          <a:prstGeom prst="rect">
            <a:avLst/>
          </a:prstGeom>
          <a:noFill/>
          <a:ln>
            <a:noFill/>
          </a:ln>
        </p:spPr>
        <p:txBody>
          <a:bodyPr lIns="91425" tIns="91425" rIns="91425" bIns="91425" anchor="t" anchorCtr="0">
            <a:noAutofit/>
          </a:bodyPr>
          <a:lstStyle/>
          <a:p>
            <a:pPr lvl="0">
              <a:spcBef>
                <a:spcPts val="0"/>
              </a:spcBef>
              <a:buNone/>
            </a:pPr>
            <a:r>
              <a:rPr lang="en"/>
              <a:t>Will </a:t>
            </a:r>
          </a:p>
          <a:p>
            <a:pPr lvl="0">
              <a:spcBef>
                <a:spcPts val="0"/>
              </a:spcBef>
              <a:buNone/>
            </a:pPr>
            <a:r>
              <a:rPr lang="en"/>
              <a:t>Would</a:t>
            </a:r>
          </a:p>
        </p:txBody>
      </p:sp>
      <p:sp>
        <p:nvSpPr>
          <p:cNvPr id="113" name="Shape 113"/>
          <p:cNvSpPr txBox="1"/>
          <p:nvPr/>
        </p:nvSpPr>
        <p:spPr>
          <a:xfrm>
            <a:off x="1524000" y="5513115"/>
            <a:ext cx="1600200" cy="1064770"/>
          </a:xfrm>
          <a:prstGeom prst="rect">
            <a:avLst/>
          </a:prstGeom>
          <a:noFill/>
          <a:ln>
            <a:noFill/>
          </a:ln>
        </p:spPr>
        <p:txBody>
          <a:bodyPr lIns="91425" tIns="91425" rIns="91425" bIns="91425" anchor="t" anchorCtr="0">
            <a:noAutofit/>
          </a:bodyPr>
          <a:lstStyle/>
          <a:p>
            <a:pPr lvl="0">
              <a:spcBef>
                <a:spcPts val="0"/>
              </a:spcBef>
              <a:buNone/>
            </a:pPr>
            <a:r>
              <a:rPr lang="en" b="1" dirty="0"/>
              <a:t>Common Auxiliary Verbs:</a:t>
            </a:r>
          </a:p>
        </p:txBody>
      </p:sp>
      <p:sp>
        <p:nvSpPr>
          <p:cNvPr id="114" name="Shape 114"/>
          <p:cNvSpPr txBox="1"/>
          <p:nvPr/>
        </p:nvSpPr>
        <p:spPr>
          <a:xfrm>
            <a:off x="424350" y="304800"/>
            <a:ext cx="3492300" cy="910800"/>
          </a:xfrm>
          <a:prstGeom prst="rect">
            <a:avLst/>
          </a:prstGeom>
          <a:noFill/>
          <a:ln>
            <a:noFill/>
          </a:ln>
        </p:spPr>
        <p:txBody>
          <a:bodyPr lIns="91425" tIns="91425" rIns="91425" bIns="91425" anchor="t" anchorCtr="0">
            <a:noAutofit/>
          </a:bodyPr>
          <a:lstStyle/>
          <a:p>
            <a:pPr lvl="0">
              <a:spcBef>
                <a:spcPts val="0"/>
              </a:spcBef>
              <a:buNone/>
            </a:pPr>
            <a:r>
              <a:rPr lang="en" sz="1500" dirty="0"/>
              <a:t>Some Auxiliary Verbs can also be used as main verbs, like has.</a:t>
            </a:r>
          </a:p>
        </p:txBody>
      </p:sp>
    </p:spTree>
    <p:extLst>
      <p:ext uri="{BB962C8B-B14F-4D97-AF65-F5344CB8AC3E}">
        <p14:creationId xmlns:p14="http://schemas.microsoft.com/office/powerpoint/2010/main" val="34015690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Fragmented Sentences</a:t>
            </a:r>
            <a:endParaRPr lang="en-US" dirty="0"/>
          </a:p>
        </p:txBody>
      </p:sp>
      <p:sp>
        <p:nvSpPr>
          <p:cNvPr id="3" name="Content Placeholder 2"/>
          <p:cNvSpPr>
            <a:spLocks noGrp="1"/>
          </p:cNvSpPr>
          <p:nvPr>
            <p:ph idx="1"/>
          </p:nvPr>
        </p:nvSpPr>
        <p:spPr>
          <a:xfrm>
            <a:off x="152400" y="1524000"/>
            <a:ext cx="8534400" cy="4800600"/>
          </a:xfrm>
        </p:spPr>
        <p:txBody>
          <a:bodyPr/>
          <a:lstStyle/>
          <a:p>
            <a:r>
              <a:rPr lang="en-US" dirty="0" smtClean="0"/>
              <a:t>A fragmented sentence is an incomplete sentence</a:t>
            </a:r>
          </a:p>
          <a:p>
            <a:pPr lvl="1"/>
            <a:r>
              <a:rPr lang="en-US" dirty="0" smtClean="0"/>
              <a:t>Lacks either a subject (noun), a verb, or does not communicate a complete thought.</a:t>
            </a:r>
          </a:p>
          <a:p>
            <a:pPr lvl="1"/>
            <a:r>
              <a:rPr lang="en-US" dirty="0" smtClean="0"/>
              <a:t>More examples:</a:t>
            </a:r>
          </a:p>
          <a:p>
            <a:pPr lvl="2"/>
            <a:r>
              <a:rPr lang="en-US" dirty="0" smtClean="0"/>
              <a:t>Saw that it was time to leave </a:t>
            </a:r>
            <a:r>
              <a:rPr lang="en-US" dirty="0" smtClean="0">
                <a:sym typeface="Wingdings" panose="05000000000000000000" pitchFamily="2" charset="2"/>
              </a:rPr>
              <a:t></a:t>
            </a:r>
          </a:p>
          <a:p>
            <a:pPr lvl="3"/>
            <a:r>
              <a:rPr lang="en-US" dirty="0" smtClean="0">
                <a:sym typeface="Wingdings" panose="05000000000000000000" pitchFamily="2" charset="2"/>
              </a:rPr>
              <a:t> lacks a subject or noun</a:t>
            </a:r>
          </a:p>
          <a:p>
            <a:pPr lvl="2"/>
            <a:r>
              <a:rPr lang="en-US" dirty="0" smtClean="0">
                <a:sym typeface="Wingdings" panose="05000000000000000000" pitchFamily="2" charset="2"/>
              </a:rPr>
              <a:t>The king and all his men  </a:t>
            </a:r>
          </a:p>
          <a:p>
            <a:pPr lvl="3"/>
            <a:r>
              <a:rPr lang="en-US" dirty="0" smtClean="0">
                <a:sym typeface="Wingdings" panose="05000000000000000000" pitchFamily="2" charset="2"/>
              </a:rPr>
              <a:t>lacks a verb</a:t>
            </a:r>
          </a:p>
          <a:p>
            <a:pPr lvl="2"/>
            <a:r>
              <a:rPr lang="en-US" dirty="0" smtClean="0">
                <a:sym typeface="Wingdings" panose="05000000000000000000" pitchFamily="2" charset="2"/>
              </a:rPr>
              <a:t>Before we went to soccer practice  </a:t>
            </a:r>
          </a:p>
          <a:p>
            <a:pPr lvl="3"/>
            <a:r>
              <a:rPr lang="en-US" dirty="0" smtClean="0">
                <a:sym typeface="Wingdings" panose="05000000000000000000" pitchFamily="2" charset="2"/>
              </a:rPr>
              <a:t>incomplete thought</a:t>
            </a:r>
            <a:endParaRPr lang="en-US" dirty="0"/>
          </a:p>
        </p:txBody>
      </p:sp>
    </p:spTree>
    <p:extLst>
      <p:ext uri="{BB962C8B-B14F-4D97-AF65-F5344CB8AC3E}">
        <p14:creationId xmlns:p14="http://schemas.microsoft.com/office/powerpoint/2010/main" val="190639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35822"/>
            <a:ext cx="6861048" cy="1188720"/>
          </a:xfrm>
        </p:spPr>
        <p:txBody>
          <a:bodyPr>
            <a:normAutofit fontScale="90000"/>
          </a:bodyPr>
          <a:lstStyle/>
          <a:p>
            <a:r>
              <a:rPr lang="en-US" dirty="0"/>
              <a:t>Simple subject &amp; predicate</a:t>
            </a:r>
          </a:p>
        </p:txBody>
      </p:sp>
      <p:sp>
        <p:nvSpPr>
          <p:cNvPr id="3" name="Content Placeholder 2"/>
          <p:cNvSpPr>
            <a:spLocks noGrp="1"/>
          </p:cNvSpPr>
          <p:nvPr>
            <p:ph idx="1"/>
          </p:nvPr>
        </p:nvSpPr>
        <p:spPr>
          <a:xfrm>
            <a:off x="417443" y="1749287"/>
            <a:ext cx="7881731" cy="4452729"/>
          </a:xfrm>
        </p:spPr>
        <p:txBody>
          <a:bodyPr/>
          <a:lstStyle/>
          <a:p>
            <a:r>
              <a:rPr lang="en-US" sz="2400" dirty="0"/>
              <a:t>A sentence has two basic parts: a </a:t>
            </a:r>
            <a:r>
              <a:rPr lang="en-US" sz="2400" b="1" dirty="0"/>
              <a:t>subject</a:t>
            </a:r>
            <a:r>
              <a:rPr lang="en-US" sz="2400" dirty="0"/>
              <a:t> and a </a:t>
            </a:r>
            <a:r>
              <a:rPr lang="en-US" sz="2400" b="1" dirty="0"/>
              <a:t>predicate </a:t>
            </a:r>
          </a:p>
          <a:p>
            <a:pPr lvl="1"/>
            <a:r>
              <a:rPr lang="en-US" sz="2000" u="sng" dirty="0"/>
              <a:t>Subject</a:t>
            </a:r>
            <a:r>
              <a:rPr lang="en-US" sz="2000" dirty="0"/>
              <a:t>: tells what the sentence is about</a:t>
            </a:r>
          </a:p>
          <a:p>
            <a:pPr lvl="1"/>
            <a:r>
              <a:rPr lang="en-US" sz="2000" u="sng" dirty="0"/>
              <a:t>Predicate</a:t>
            </a:r>
            <a:r>
              <a:rPr lang="en-US" sz="2000" dirty="0"/>
              <a:t>: what the subject does or what happens to the subject</a:t>
            </a:r>
          </a:p>
          <a:p>
            <a:pPr lvl="1"/>
            <a:endParaRPr lang="en-US" sz="2000" dirty="0"/>
          </a:p>
          <a:p>
            <a:pPr lvl="1"/>
            <a:r>
              <a:rPr lang="en-US" sz="2000" dirty="0"/>
              <a:t>Examples:</a:t>
            </a:r>
          </a:p>
          <a:p>
            <a:pPr lvl="2"/>
            <a:r>
              <a:rPr lang="en-US" sz="2000" b="1" dirty="0"/>
              <a:t>Gary</a:t>
            </a:r>
            <a:r>
              <a:rPr lang="en-US" sz="2000" dirty="0"/>
              <a:t> </a:t>
            </a:r>
            <a:r>
              <a:rPr lang="en-US" sz="2000" b="1" dirty="0"/>
              <a:t>went</a:t>
            </a:r>
            <a:r>
              <a:rPr lang="en-US" sz="2000" dirty="0"/>
              <a:t> for a run to get ready for the race.</a:t>
            </a:r>
          </a:p>
          <a:p>
            <a:endParaRPr lang="en-US" dirty="0"/>
          </a:p>
          <a:p>
            <a:pPr lvl="2"/>
            <a:r>
              <a:rPr lang="en-US" sz="2000" dirty="0"/>
              <a:t>The </a:t>
            </a:r>
            <a:r>
              <a:rPr lang="en-US" sz="2000" b="1" dirty="0"/>
              <a:t>weather</a:t>
            </a:r>
            <a:r>
              <a:rPr lang="en-US" sz="2000" dirty="0"/>
              <a:t> </a:t>
            </a:r>
            <a:r>
              <a:rPr lang="en-US" sz="2000" b="1" dirty="0"/>
              <a:t>was</a:t>
            </a:r>
            <a:r>
              <a:rPr lang="en-US" sz="2000" dirty="0"/>
              <a:t> colder than Gary expected.</a:t>
            </a:r>
          </a:p>
        </p:txBody>
      </p:sp>
      <p:cxnSp>
        <p:nvCxnSpPr>
          <p:cNvPr id="5" name="Straight Connector 4"/>
          <p:cNvCxnSpPr>
            <a:cxnSpLocks/>
          </p:cNvCxnSpPr>
          <p:nvPr/>
        </p:nvCxnSpPr>
        <p:spPr>
          <a:xfrm>
            <a:off x="1981200" y="4220818"/>
            <a:ext cx="0" cy="649356"/>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8" name="TextBox 7"/>
          <p:cNvSpPr txBox="1"/>
          <p:nvPr/>
        </p:nvSpPr>
        <p:spPr>
          <a:xfrm>
            <a:off x="1027043" y="4500842"/>
            <a:ext cx="954157" cy="369332"/>
          </a:xfrm>
          <a:prstGeom prst="rect">
            <a:avLst/>
          </a:prstGeom>
          <a:noFill/>
        </p:spPr>
        <p:txBody>
          <a:bodyPr wrap="square" rtlCol="0">
            <a:spAutoFit/>
          </a:bodyPr>
          <a:lstStyle/>
          <a:p>
            <a:r>
              <a:rPr lang="en-US" dirty="0"/>
              <a:t>subject</a:t>
            </a:r>
          </a:p>
        </p:txBody>
      </p:sp>
      <p:sp>
        <p:nvSpPr>
          <p:cNvPr id="9" name="TextBox 8"/>
          <p:cNvSpPr txBox="1"/>
          <p:nvPr/>
        </p:nvSpPr>
        <p:spPr>
          <a:xfrm>
            <a:off x="1902085" y="4500842"/>
            <a:ext cx="1524000" cy="369332"/>
          </a:xfrm>
          <a:prstGeom prst="rect">
            <a:avLst/>
          </a:prstGeom>
          <a:noFill/>
        </p:spPr>
        <p:txBody>
          <a:bodyPr wrap="square" rtlCol="0">
            <a:spAutoFit/>
          </a:bodyPr>
          <a:lstStyle/>
          <a:p>
            <a:r>
              <a:rPr lang="en-US" dirty="0"/>
              <a:t>predicate</a:t>
            </a:r>
          </a:p>
        </p:txBody>
      </p:sp>
      <p:cxnSp>
        <p:nvCxnSpPr>
          <p:cNvPr id="10" name="Straight Connector 9"/>
          <p:cNvCxnSpPr>
            <a:cxnSpLocks/>
          </p:cNvCxnSpPr>
          <p:nvPr/>
        </p:nvCxnSpPr>
        <p:spPr>
          <a:xfrm>
            <a:off x="2895600" y="4953000"/>
            <a:ext cx="0" cy="649356"/>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11" name="TextBox 10"/>
          <p:cNvSpPr txBox="1"/>
          <p:nvPr/>
        </p:nvSpPr>
        <p:spPr>
          <a:xfrm>
            <a:off x="1902085" y="5365833"/>
            <a:ext cx="954157" cy="369332"/>
          </a:xfrm>
          <a:prstGeom prst="rect">
            <a:avLst/>
          </a:prstGeom>
          <a:noFill/>
        </p:spPr>
        <p:txBody>
          <a:bodyPr wrap="square" rtlCol="0">
            <a:spAutoFit/>
          </a:bodyPr>
          <a:lstStyle/>
          <a:p>
            <a:r>
              <a:rPr lang="en-US" dirty="0"/>
              <a:t>subject</a:t>
            </a:r>
          </a:p>
        </p:txBody>
      </p:sp>
      <p:sp>
        <p:nvSpPr>
          <p:cNvPr id="12" name="TextBox 11"/>
          <p:cNvSpPr txBox="1"/>
          <p:nvPr/>
        </p:nvSpPr>
        <p:spPr>
          <a:xfrm>
            <a:off x="2895600" y="5351208"/>
            <a:ext cx="1851594" cy="369332"/>
          </a:xfrm>
          <a:prstGeom prst="rect">
            <a:avLst/>
          </a:prstGeom>
          <a:noFill/>
        </p:spPr>
        <p:txBody>
          <a:bodyPr wrap="square" rtlCol="0">
            <a:spAutoFit/>
          </a:bodyPr>
          <a:lstStyle/>
          <a:p>
            <a:r>
              <a:rPr lang="en-US" dirty="0"/>
              <a:t>predicate</a:t>
            </a:r>
          </a:p>
        </p:txBody>
      </p:sp>
    </p:spTree>
    <p:extLst>
      <p:ext uri="{BB962C8B-B14F-4D97-AF65-F5344CB8AC3E}">
        <p14:creationId xmlns:p14="http://schemas.microsoft.com/office/powerpoint/2010/main" val="21380493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088" y="228600"/>
            <a:ext cx="8189712" cy="1188720"/>
          </a:xfrm>
        </p:spPr>
        <p:txBody>
          <a:bodyPr>
            <a:normAutofit fontScale="90000"/>
          </a:bodyPr>
          <a:lstStyle/>
          <a:p>
            <a:r>
              <a:rPr lang="en-US" dirty="0"/>
              <a:t>Complete Subject &amp; Predicate</a:t>
            </a:r>
          </a:p>
        </p:txBody>
      </p:sp>
      <p:sp>
        <p:nvSpPr>
          <p:cNvPr id="3" name="Content Placeholder 2"/>
          <p:cNvSpPr>
            <a:spLocks noGrp="1"/>
          </p:cNvSpPr>
          <p:nvPr>
            <p:ph idx="1"/>
          </p:nvPr>
        </p:nvSpPr>
        <p:spPr>
          <a:xfrm>
            <a:off x="304800" y="3770769"/>
            <a:ext cx="8640417" cy="2563770"/>
          </a:xfrm>
        </p:spPr>
        <p:txBody>
          <a:bodyPr>
            <a:normAutofit/>
          </a:bodyPr>
          <a:lstStyle/>
          <a:p>
            <a:pPr lvl="2"/>
            <a:r>
              <a:rPr lang="en-US" sz="1800" dirty="0"/>
              <a:t>Examples: </a:t>
            </a:r>
          </a:p>
          <a:p>
            <a:pPr lvl="3"/>
            <a:r>
              <a:rPr lang="en-US" sz="1800" dirty="0"/>
              <a:t>The newborn puppy fell over trying to </a:t>
            </a:r>
            <a:r>
              <a:rPr lang="en-US" sz="1800" dirty="0" smtClean="0"/>
              <a:t>go </a:t>
            </a:r>
            <a:r>
              <a:rPr lang="en-US" sz="1800" dirty="0"/>
              <a:t>up the stairs.</a:t>
            </a:r>
          </a:p>
          <a:p>
            <a:pPr lvl="2"/>
            <a:endParaRPr lang="en-US" sz="1800" dirty="0"/>
          </a:p>
          <a:p>
            <a:pPr marL="822960" lvl="3" indent="0">
              <a:buNone/>
            </a:pPr>
            <a:endParaRPr lang="en-US" sz="1800" dirty="0"/>
          </a:p>
          <a:p>
            <a:pPr lvl="3"/>
            <a:r>
              <a:rPr lang="en-US" sz="1800" dirty="0" err="1"/>
              <a:t>Laylonni</a:t>
            </a:r>
            <a:r>
              <a:rPr lang="en-US" sz="1800" dirty="0"/>
              <a:t> decided to order a new skirt for 	</a:t>
            </a:r>
            <a:r>
              <a:rPr lang="en-US" sz="1800" dirty="0" smtClean="0"/>
              <a:t>the </a:t>
            </a:r>
            <a:r>
              <a:rPr lang="en-US" sz="1800" dirty="0"/>
              <a:t>party.</a:t>
            </a:r>
          </a:p>
        </p:txBody>
      </p:sp>
      <p:sp>
        <p:nvSpPr>
          <p:cNvPr id="4" name="TextBox 3"/>
          <p:cNvSpPr txBox="1"/>
          <p:nvPr/>
        </p:nvSpPr>
        <p:spPr>
          <a:xfrm>
            <a:off x="1315820" y="5560424"/>
            <a:ext cx="1229260" cy="369332"/>
          </a:xfrm>
          <a:prstGeom prst="rect">
            <a:avLst/>
          </a:prstGeom>
          <a:noFill/>
        </p:spPr>
        <p:txBody>
          <a:bodyPr wrap="square" rtlCol="0">
            <a:spAutoFit/>
          </a:bodyPr>
          <a:lstStyle/>
          <a:p>
            <a:r>
              <a:rPr lang="en-US" dirty="0"/>
              <a:t>subject</a:t>
            </a:r>
          </a:p>
        </p:txBody>
      </p:sp>
      <p:sp>
        <p:nvSpPr>
          <p:cNvPr id="5" name="Right Brace 4"/>
          <p:cNvSpPr/>
          <p:nvPr/>
        </p:nvSpPr>
        <p:spPr>
          <a:xfrm rot="5400000">
            <a:off x="2293003" y="3362562"/>
            <a:ext cx="246073" cy="2207749"/>
          </a:xfrm>
          <a:prstGeom prst="rightBrace">
            <a:avLst>
              <a:gd name="adj1" fmla="val 8333"/>
              <a:gd name="adj2" fmla="val 50848"/>
            </a:avLst>
          </a:prstGeom>
          <a:ln>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6" name="Right Brace 5"/>
          <p:cNvSpPr/>
          <p:nvPr/>
        </p:nvSpPr>
        <p:spPr>
          <a:xfrm rot="5400000">
            <a:off x="4428367" y="3120728"/>
            <a:ext cx="368439" cy="4643224"/>
          </a:xfrm>
          <a:prstGeom prst="rightBrace">
            <a:avLst>
              <a:gd name="adj1" fmla="val 8333"/>
              <a:gd name="adj2" fmla="val 50848"/>
            </a:avLst>
          </a:prstGeom>
          <a:ln>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7" name="TextBox 6"/>
          <p:cNvSpPr txBox="1"/>
          <p:nvPr/>
        </p:nvSpPr>
        <p:spPr>
          <a:xfrm>
            <a:off x="4727159" y="4586677"/>
            <a:ext cx="1244178" cy="369332"/>
          </a:xfrm>
          <a:prstGeom prst="rect">
            <a:avLst/>
          </a:prstGeom>
          <a:noFill/>
        </p:spPr>
        <p:txBody>
          <a:bodyPr wrap="square" rtlCol="0">
            <a:spAutoFit/>
          </a:bodyPr>
          <a:lstStyle/>
          <a:p>
            <a:r>
              <a:rPr lang="en-US" dirty="0"/>
              <a:t>predicate</a:t>
            </a:r>
          </a:p>
        </p:txBody>
      </p:sp>
      <p:sp>
        <p:nvSpPr>
          <p:cNvPr id="8" name="Right Brace 7"/>
          <p:cNvSpPr/>
          <p:nvPr/>
        </p:nvSpPr>
        <p:spPr>
          <a:xfrm rot="5400000">
            <a:off x="1691779" y="5013821"/>
            <a:ext cx="281236" cy="921594"/>
          </a:xfrm>
          <a:prstGeom prst="rightBrace">
            <a:avLst>
              <a:gd name="adj1" fmla="val 8333"/>
              <a:gd name="adj2" fmla="val 50848"/>
            </a:avLst>
          </a:prstGeom>
          <a:ln>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9" name="TextBox 8"/>
          <p:cNvSpPr txBox="1"/>
          <p:nvPr/>
        </p:nvSpPr>
        <p:spPr>
          <a:xfrm>
            <a:off x="1783080" y="4483721"/>
            <a:ext cx="1524001" cy="369332"/>
          </a:xfrm>
          <a:prstGeom prst="rect">
            <a:avLst/>
          </a:prstGeom>
          <a:noFill/>
        </p:spPr>
        <p:txBody>
          <a:bodyPr wrap="square" rtlCol="0">
            <a:spAutoFit/>
          </a:bodyPr>
          <a:lstStyle/>
          <a:p>
            <a:r>
              <a:rPr lang="en-US" dirty="0"/>
              <a:t>subject</a:t>
            </a:r>
          </a:p>
        </p:txBody>
      </p:sp>
      <p:sp>
        <p:nvSpPr>
          <p:cNvPr id="10" name="Right Brace 9"/>
          <p:cNvSpPr/>
          <p:nvPr/>
        </p:nvSpPr>
        <p:spPr>
          <a:xfrm rot="5400000">
            <a:off x="5146596" y="2728386"/>
            <a:ext cx="313321" cy="3566686"/>
          </a:xfrm>
          <a:prstGeom prst="rightBrace">
            <a:avLst>
              <a:gd name="adj1" fmla="val 8333"/>
              <a:gd name="adj2" fmla="val 50848"/>
            </a:avLst>
          </a:prstGeom>
          <a:ln>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1" name="TextBox 10"/>
          <p:cNvSpPr txBox="1"/>
          <p:nvPr/>
        </p:nvSpPr>
        <p:spPr>
          <a:xfrm>
            <a:off x="3979905" y="5571025"/>
            <a:ext cx="1735773" cy="369332"/>
          </a:xfrm>
          <a:prstGeom prst="rect">
            <a:avLst/>
          </a:prstGeom>
          <a:noFill/>
        </p:spPr>
        <p:txBody>
          <a:bodyPr wrap="square" rtlCol="0">
            <a:spAutoFit/>
          </a:bodyPr>
          <a:lstStyle/>
          <a:p>
            <a:r>
              <a:rPr lang="en-US" dirty="0"/>
              <a:t>predicate</a:t>
            </a:r>
          </a:p>
        </p:txBody>
      </p:sp>
      <p:sp>
        <p:nvSpPr>
          <p:cNvPr id="16" name="TextBox 15"/>
          <p:cNvSpPr txBox="1"/>
          <p:nvPr/>
        </p:nvSpPr>
        <p:spPr>
          <a:xfrm>
            <a:off x="238537" y="1524000"/>
            <a:ext cx="8549441" cy="2246769"/>
          </a:xfrm>
          <a:prstGeom prst="rect">
            <a:avLst/>
          </a:prstGeom>
          <a:noFill/>
        </p:spPr>
        <p:txBody>
          <a:bodyPr wrap="square" rtlCol="0">
            <a:spAutoFit/>
          </a:bodyPr>
          <a:lstStyle/>
          <a:p>
            <a:pPr marL="285750" indent="-285750">
              <a:buFont typeface="Arial" panose="020B0604020202020204" pitchFamily="34" charset="0"/>
              <a:buChar char="•"/>
            </a:pPr>
            <a:r>
              <a:rPr lang="en-US" sz="2000" dirty="0"/>
              <a:t>A </a:t>
            </a:r>
            <a:r>
              <a:rPr lang="en-US" sz="2000" b="1" dirty="0"/>
              <a:t>complete subject </a:t>
            </a:r>
            <a:r>
              <a:rPr lang="en-US" sz="2000" dirty="0"/>
              <a:t>includes the simple subject and all the words that modify it, or tell more about it.</a:t>
            </a:r>
          </a:p>
          <a:p>
            <a:pPr marL="285750" indent="-285750">
              <a:buFont typeface="Arial" panose="020B0604020202020204" pitchFamily="34" charset="0"/>
              <a:buChar char="•"/>
            </a:pPr>
            <a:r>
              <a:rPr lang="en-US" sz="2000" dirty="0"/>
              <a:t>A </a:t>
            </a:r>
            <a:r>
              <a:rPr lang="en-US" sz="2000" b="1" dirty="0"/>
              <a:t>complete predicate </a:t>
            </a:r>
            <a:r>
              <a:rPr lang="en-US" sz="2000" dirty="0"/>
              <a:t>includes the verb and all the words that modify it, or tell more about it.</a:t>
            </a:r>
          </a:p>
          <a:p>
            <a:endParaRPr lang="en-US" sz="2000" dirty="0"/>
          </a:p>
          <a:p>
            <a:pPr marL="285750" indent="-285750">
              <a:buFont typeface="Arial" panose="020B0604020202020204" pitchFamily="34" charset="0"/>
              <a:buChar char="•"/>
            </a:pPr>
            <a:r>
              <a:rPr lang="en-US" sz="2000" dirty="0"/>
              <a:t>Every word in the sentence is either apart of the complete subject or the complete predicate. </a:t>
            </a:r>
          </a:p>
        </p:txBody>
      </p:sp>
    </p:spTree>
    <p:extLst>
      <p:ext uri="{BB962C8B-B14F-4D97-AF65-F5344CB8AC3E}">
        <p14:creationId xmlns:p14="http://schemas.microsoft.com/office/powerpoint/2010/main" val="19906772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62000" y="620119"/>
            <a:ext cx="7620576" cy="663783"/>
          </a:xfrm>
          <a:prstGeom prst="rect">
            <a:avLst/>
          </a:prstGeom>
        </p:spPr>
        <p:txBody>
          <a:bodyPr rIns="91440" anchor="b">
            <a:normAutofit fontScale="92500" lnSpcReduction="20000"/>
            <a:scene3d>
              <a:camera prst="orthographicFront"/>
              <a:lightRig rig="soft" dir="t">
                <a:rot lat="0" lon="0" rev="2400000"/>
              </a:lightRig>
            </a:scene3d>
            <a:sp3d>
              <a:bevelT w="19050" h="12700"/>
            </a:sp3d>
          </a:bodyPr>
          <a:lst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a:lstStyle>
          <a:p>
            <a:r>
              <a:rPr lang="en-US" dirty="0" smtClean="0"/>
              <a:t>Adjectives</a:t>
            </a:r>
            <a:endParaRPr lang="en-US" dirty="0"/>
          </a:p>
        </p:txBody>
      </p:sp>
      <p:sp>
        <p:nvSpPr>
          <p:cNvPr id="5" name="Content Placeholder 2"/>
          <p:cNvSpPr>
            <a:spLocks noGrp="1"/>
          </p:cNvSpPr>
          <p:nvPr>
            <p:ph idx="1"/>
          </p:nvPr>
        </p:nvSpPr>
        <p:spPr>
          <a:xfrm>
            <a:off x="254087" y="1600200"/>
            <a:ext cx="8362122" cy="4800600"/>
          </a:xfrm>
        </p:spPr>
        <p:txBody>
          <a:bodyPr>
            <a:normAutofit fontScale="55000" lnSpcReduction="20000"/>
          </a:bodyPr>
          <a:lstStyle/>
          <a:p>
            <a:r>
              <a:rPr lang="en-US" sz="3600" u="sng" dirty="0"/>
              <a:t>Adjectives</a:t>
            </a:r>
            <a:r>
              <a:rPr lang="en-US" sz="3600" dirty="0"/>
              <a:t>: modifies or limits the meaning of the noun or pronoun.</a:t>
            </a:r>
          </a:p>
          <a:p>
            <a:pPr lvl="1"/>
            <a:r>
              <a:rPr lang="en-US" sz="3600" i="0" dirty="0"/>
              <a:t>Example: We saw the </a:t>
            </a:r>
            <a:r>
              <a:rPr lang="en-US" sz="3600" b="1" i="0" dirty="0"/>
              <a:t>famous</a:t>
            </a:r>
            <a:r>
              <a:rPr lang="en-US" sz="3600" i="0" dirty="0"/>
              <a:t> singer at the </a:t>
            </a:r>
            <a:r>
              <a:rPr lang="en-US" sz="3600" b="1" i="0" dirty="0"/>
              <a:t>legendary </a:t>
            </a:r>
            <a:r>
              <a:rPr lang="en-US" sz="3600" i="0" dirty="0"/>
              <a:t>Carnegie Hall</a:t>
            </a:r>
            <a:r>
              <a:rPr lang="en-US" sz="3600" i="0" dirty="0" smtClean="0"/>
              <a:t>.</a:t>
            </a:r>
          </a:p>
          <a:p>
            <a:pPr marL="411480" lvl="1" indent="0">
              <a:buNone/>
            </a:pPr>
            <a:endParaRPr lang="en-US" sz="2800" dirty="0"/>
          </a:p>
          <a:p>
            <a:pPr marL="411480" lvl="1" indent="0">
              <a:buNone/>
            </a:pPr>
            <a:endParaRPr lang="en-US" sz="2800" i="0" dirty="0"/>
          </a:p>
          <a:p>
            <a:pPr lvl="1"/>
            <a:r>
              <a:rPr lang="en-US" sz="4400" i="0" dirty="0"/>
              <a:t>An adjective explains: </a:t>
            </a:r>
          </a:p>
          <a:p>
            <a:pPr lvl="2">
              <a:buFont typeface="+mj-lt"/>
              <a:buAutoNum type="arabicPeriod"/>
            </a:pPr>
            <a:r>
              <a:rPr lang="en-US" sz="3300" i="0" u="sng" dirty="0"/>
              <a:t>what kind</a:t>
            </a:r>
            <a:r>
              <a:rPr lang="en-US" sz="3300" i="0" dirty="0"/>
              <a:t>: famous, squeaky, green, large, loud</a:t>
            </a:r>
          </a:p>
          <a:p>
            <a:pPr lvl="2">
              <a:buFont typeface="+mj-lt"/>
              <a:buAutoNum type="arabicPeriod"/>
            </a:pPr>
            <a:r>
              <a:rPr lang="en-US" sz="3300" i="0" u="sng" dirty="0"/>
              <a:t>which one</a:t>
            </a:r>
            <a:r>
              <a:rPr lang="en-US" sz="3300" i="0" dirty="0"/>
              <a:t>: this, that, these</a:t>
            </a:r>
            <a:endParaRPr lang="en-US" sz="3300" i="0" u="sng" dirty="0"/>
          </a:p>
          <a:p>
            <a:pPr lvl="2">
              <a:buFont typeface="+mj-lt"/>
              <a:buAutoNum type="arabicPeriod"/>
            </a:pPr>
            <a:r>
              <a:rPr lang="en-US" sz="3300" i="0" u="sng" dirty="0"/>
              <a:t>how many:</a:t>
            </a:r>
            <a:r>
              <a:rPr lang="en-US" sz="3300" i="0" dirty="0"/>
              <a:t> one, several, three, eleven</a:t>
            </a:r>
            <a:endParaRPr lang="en-US" sz="3300" i="0" u="sng" dirty="0"/>
          </a:p>
          <a:p>
            <a:pPr lvl="2">
              <a:buFont typeface="+mj-lt"/>
              <a:buAutoNum type="arabicPeriod"/>
            </a:pPr>
            <a:r>
              <a:rPr lang="en-US" sz="3300" i="0" u="sng" dirty="0"/>
              <a:t>how much</a:t>
            </a:r>
            <a:r>
              <a:rPr lang="en-US" sz="3300" i="0" dirty="0"/>
              <a:t>: some, more, </a:t>
            </a:r>
            <a:r>
              <a:rPr lang="en-US" sz="3300" i="0" dirty="0" smtClean="0"/>
              <a:t>less</a:t>
            </a:r>
          </a:p>
          <a:p>
            <a:pPr lvl="2">
              <a:buFont typeface="+mj-lt"/>
              <a:buAutoNum type="arabicPeriod"/>
            </a:pPr>
            <a:endParaRPr lang="en-US" sz="2400" dirty="0"/>
          </a:p>
          <a:p>
            <a:pPr lvl="2">
              <a:buFont typeface="+mj-lt"/>
              <a:buAutoNum type="arabicPeriod"/>
            </a:pPr>
            <a:endParaRPr lang="en-US" sz="2900" u="sng" dirty="0"/>
          </a:p>
          <a:p>
            <a:r>
              <a:rPr lang="en-US" sz="3600" i="0" u="sng" dirty="0"/>
              <a:t>Articles:</a:t>
            </a:r>
            <a:r>
              <a:rPr lang="en-US" sz="3600" i="0" dirty="0"/>
              <a:t> refer to a general group of people, places, things, or ideas</a:t>
            </a:r>
          </a:p>
          <a:p>
            <a:pPr lvl="1"/>
            <a:r>
              <a:rPr lang="en-US" sz="3600" i="0" dirty="0"/>
              <a:t>These include: </a:t>
            </a:r>
            <a:r>
              <a:rPr lang="en-US" sz="3600" dirty="0"/>
              <a:t>a</a:t>
            </a:r>
            <a:r>
              <a:rPr lang="en-US" sz="3600" i="0" dirty="0"/>
              <a:t>, </a:t>
            </a:r>
            <a:r>
              <a:rPr lang="en-US" sz="3600" dirty="0"/>
              <a:t>an</a:t>
            </a:r>
            <a:r>
              <a:rPr lang="en-US" sz="3600" i="0" dirty="0"/>
              <a:t>, and </a:t>
            </a:r>
            <a:r>
              <a:rPr lang="en-US" sz="3600" dirty="0"/>
              <a:t>the</a:t>
            </a:r>
          </a:p>
          <a:p>
            <a:pPr lvl="1"/>
            <a:r>
              <a:rPr lang="en-US" sz="3600" i="0" u="sng" dirty="0"/>
              <a:t>Example</a:t>
            </a:r>
            <a:r>
              <a:rPr lang="en-US" sz="3600" i="0" dirty="0"/>
              <a:t>: Phil borrowed </a:t>
            </a:r>
            <a:r>
              <a:rPr lang="en-US" sz="3600" b="1" i="1" dirty="0"/>
              <a:t>the</a:t>
            </a:r>
            <a:r>
              <a:rPr lang="en-US" sz="3600" b="1" i="0" dirty="0"/>
              <a:t> </a:t>
            </a:r>
            <a:r>
              <a:rPr lang="en-US" sz="3600" i="0" dirty="0"/>
              <a:t>camera from his mother.</a:t>
            </a:r>
          </a:p>
          <a:p>
            <a:pPr marL="1901952" lvl="4" indent="0">
              <a:buNone/>
            </a:pPr>
            <a:r>
              <a:rPr lang="en-US" sz="3600" i="0" dirty="0"/>
              <a:t>She is</a:t>
            </a:r>
            <a:r>
              <a:rPr lang="en-US" sz="3600" b="1" i="0" dirty="0"/>
              <a:t> </a:t>
            </a:r>
            <a:r>
              <a:rPr lang="en-US" sz="3600" b="1" i="1" dirty="0"/>
              <a:t>a</a:t>
            </a:r>
            <a:r>
              <a:rPr lang="en-US" sz="3600" b="1" i="0" dirty="0"/>
              <a:t> </a:t>
            </a:r>
            <a:r>
              <a:rPr lang="en-US" sz="3600" i="0" dirty="0"/>
              <a:t>real peach</a:t>
            </a:r>
            <a:r>
              <a:rPr lang="en-US" sz="3600" i="0" dirty="0" smtClean="0"/>
              <a:t>.</a:t>
            </a:r>
            <a:endParaRPr lang="en-US" sz="3600" i="0" dirty="0"/>
          </a:p>
        </p:txBody>
      </p:sp>
      <p:sp>
        <p:nvSpPr>
          <p:cNvPr id="6" name="Arrow: Curved Up 3"/>
          <p:cNvSpPr/>
          <p:nvPr/>
        </p:nvSpPr>
        <p:spPr>
          <a:xfrm>
            <a:off x="4038600" y="2258525"/>
            <a:ext cx="683695" cy="232906"/>
          </a:xfrm>
          <a:prstGeom prst="curved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7" name="Arrow: Curved Up 4"/>
          <p:cNvSpPr/>
          <p:nvPr/>
        </p:nvSpPr>
        <p:spPr>
          <a:xfrm>
            <a:off x="6865047" y="2256106"/>
            <a:ext cx="683695" cy="232906"/>
          </a:xfrm>
          <a:prstGeom prst="curved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pic>
        <p:nvPicPr>
          <p:cNvPr id="8" name="Picture 2" descr="adjective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64678" y="2667000"/>
            <a:ext cx="2429089" cy="1700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08435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05000" y="533400"/>
            <a:ext cx="6858000" cy="904461"/>
          </a:xfrm>
          <a:prstGeom prst="rect">
            <a:avLst/>
          </a:prstGeom>
        </p:spPr>
        <p:txBody>
          <a:bodyPr rIns="91440" anchor="b">
            <a:normAutofit/>
            <a:scene3d>
              <a:camera prst="orthographicFront"/>
              <a:lightRig rig="soft" dir="t">
                <a:rot lat="0" lon="0" rev="2400000"/>
              </a:lightRig>
            </a:scene3d>
            <a:sp3d>
              <a:bevelT w="19050" h="12700"/>
            </a:sp3d>
          </a:bodyPr>
          <a:lst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a:lstStyle>
          <a:p>
            <a:r>
              <a:rPr lang="en-US" dirty="0" smtClean="0"/>
              <a:t>Kinds of Sentences</a:t>
            </a:r>
            <a:endParaRPr lang="en-US" dirty="0"/>
          </a:p>
        </p:txBody>
      </p:sp>
      <p:sp>
        <p:nvSpPr>
          <p:cNvPr id="5" name="Content Placeholder 2"/>
          <p:cNvSpPr>
            <a:spLocks noGrp="1"/>
          </p:cNvSpPr>
          <p:nvPr>
            <p:ph idx="1"/>
          </p:nvPr>
        </p:nvSpPr>
        <p:spPr>
          <a:xfrm>
            <a:off x="304800" y="1444931"/>
            <a:ext cx="8292548" cy="5032069"/>
          </a:xfrm>
        </p:spPr>
        <p:txBody>
          <a:bodyPr>
            <a:normAutofit fontScale="85000" lnSpcReduction="20000"/>
          </a:bodyPr>
          <a:lstStyle/>
          <a:p>
            <a:pPr marL="0" indent="0">
              <a:buNone/>
            </a:pPr>
            <a:r>
              <a:rPr lang="en-US" sz="2800" dirty="0"/>
              <a:t>There are four major types of sentences:</a:t>
            </a:r>
          </a:p>
          <a:p>
            <a:pPr marL="987552" lvl="1" indent="-457200">
              <a:buFont typeface="+mj-lt"/>
              <a:buAutoNum type="arabicPeriod"/>
            </a:pPr>
            <a:r>
              <a:rPr lang="en-US" sz="2800" i="0" u="sng" dirty="0"/>
              <a:t>Declarative:</a:t>
            </a:r>
            <a:r>
              <a:rPr lang="en-US" sz="2800" i="0" dirty="0"/>
              <a:t> expresses a fact, wish, intent or feeling. ALWAYS ends with a period</a:t>
            </a:r>
          </a:p>
          <a:p>
            <a:pPr lvl="3"/>
            <a:r>
              <a:rPr lang="en-US" sz="2100" u="sng" dirty="0"/>
              <a:t>Example</a:t>
            </a:r>
            <a:r>
              <a:rPr lang="en-US" sz="2100" dirty="0"/>
              <a:t>: My favorite color is grey.</a:t>
            </a:r>
          </a:p>
          <a:p>
            <a:pPr marL="987552" lvl="1" indent="-457200">
              <a:buFont typeface="+mj-lt"/>
              <a:buAutoNum type="arabicPeriod"/>
            </a:pPr>
            <a:r>
              <a:rPr lang="en-US" sz="2800" i="0" u="sng" dirty="0"/>
              <a:t>Interrogative</a:t>
            </a:r>
            <a:r>
              <a:rPr lang="en-US" sz="2800" i="0" dirty="0"/>
              <a:t>: makes a question and always ends with a question mark</a:t>
            </a:r>
          </a:p>
          <a:p>
            <a:pPr lvl="3"/>
            <a:r>
              <a:rPr lang="en-US" sz="2100" u="sng" dirty="0"/>
              <a:t>Example</a:t>
            </a:r>
            <a:r>
              <a:rPr lang="en-US" sz="2100" dirty="0"/>
              <a:t>: What is your favorite color?</a:t>
            </a:r>
          </a:p>
          <a:p>
            <a:pPr marL="987552" lvl="1" indent="-457200">
              <a:buFont typeface="+mj-lt"/>
              <a:buAutoNum type="arabicPeriod"/>
            </a:pPr>
            <a:r>
              <a:rPr lang="en-US" sz="2800" i="0" u="sng" dirty="0"/>
              <a:t>Imperative</a:t>
            </a:r>
            <a:r>
              <a:rPr lang="en-US" sz="2800" i="0" dirty="0"/>
              <a:t>: expresses command, request, or direction. Usually ends with a period but if the command or request is strong, it might end with an exclamation point.</a:t>
            </a:r>
          </a:p>
          <a:p>
            <a:pPr lvl="3"/>
            <a:r>
              <a:rPr lang="en-US" sz="2100" u="sng" dirty="0"/>
              <a:t>Example</a:t>
            </a:r>
            <a:r>
              <a:rPr lang="en-US" sz="2100" dirty="0"/>
              <a:t>: Do not tell me your favorite color is something other than grey.</a:t>
            </a:r>
          </a:p>
          <a:p>
            <a:pPr marL="987552" lvl="1" indent="-457200">
              <a:buFont typeface="+mj-lt"/>
              <a:buAutoNum type="arabicPeriod"/>
            </a:pPr>
            <a:r>
              <a:rPr lang="en-US" sz="2800" i="0" u="sng" dirty="0"/>
              <a:t>Exclamatory</a:t>
            </a:r>
            <a:r>
              <a:rPr lang="en-US" sz="2800" i="0" dirty="0"/>
              <a:t>: expresses a strong feeling and always ends with an exclamation point</a:t>
            </a:r>
          </a:p>
          <a:p>
            <a:pPr lvl="3"/>
            <a:r>
              <a:rPr lang="en-US" sz="2100" i="0" u="sng" dirty="0"/>
              <a:t>Example</a:t>
            </a:r>
            <a:r>
              <a:rPr lang="en-US" sz="2100" i="0" dirty="0"/>
              <a:t>: Grey is the best color ever made!</a:t>
            </a:r>
          </a:p>
        </p:txBody>
      </p:sp>
    </p:spTree>
    <p:extLst>
      <p:ext uri="{BB962C8B-B14F-4D97-AF65-F5344CB8AC3E}">
        <p14:creationId xmlns:p14="http://schemas.microsoft.com/office/powerpoint/2010/main" val="19515068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 Citation</a:t>
            </a:r>
            <a:endParaRPr lang="en-US" dirty="0"/>
          </a:p>
        </p:txBody>
      </p:sp>
      <p:sp>
        <p:nvSpPr>
          <p:cNvPr id="3" name="Content Placeholder 2"/>
          <p:cNvSpPr>
            <a:spLocks noGrp="1"/>
          </p:cNvSpPr>
          <p:nvPr>
            <p:ph idx="1"/>
          </p:nvPr>
        </p:nvSpPr>
        <p:spPr>
          <a:xfrm>
            <a:off x="304800" y="1524000"/>
            <a:ext cx="8382000" cy="4648517"/>
          </a:xfrm>
        </p:spPr>
        <p:txBody>
          <a:bodyPr/>
          <a:lstStyle/>
          <a:p>
            <a:r>
              <a:rPr lang="en-US" dirty="0" smtClean="0"/>
              <a:t>What is textual evidence?</a:t>
            </a:r>
          </a:p>
          <a:p>
            <a:pPr lvl="1"/>
            <a:r>
              <a:rPr lang="en-US" dirty="0" smtClean="0"/>
              <a:t>Adding a specific phrase, sentence, or paragraph from a text into your written piece, in order to illustrate an idea and make connections</a:t>
            </a:r>
          </a:p>
          <a:p>
            <a:r>
              <a:rPr lang="en-US" dirty="0" smtClean="0"/>
              <a:t>Why include evidence?</a:t>
            </a:r>
          </a:p>
          <a:p>
            <a:pPr lvl="1"/>
            <a:r>
              <a:rPr lang="en-US" dirty="0" smtClean="0"/>
              <a:t>Adds legitimacy to a point</a:t>
            </a:r>
          </a:p>
          <a:p>
            <a:pPr lvl="1"/>
            <a:r>
              <a:rPr lang="en-US" dirty="0" smtClean="0"/>
              <a:t>Provides support for an argument </a:t>
            </a:r>
          </a:p>
          <a:p>
            <a:r>
              <a:rPr lang="en-US" dirty="0" smtClean="0"/>
              <a:t>When to use textual evidence?</a:t>
            </a:r>
          </a:p>
          <a:p>
            <a:pPr lvl="1"/>
            <a:r>
              <a:rPr lang="en-US" dirty="0" smtClean="0"/>
              <a:t>Formal papers or if a response requires it</a:t>
            </a:r>
          </a:p>
        </p:txBody>
      </p:sp>
    </p:spTree>
    <p:extLst>
      <p:ext uri="{BB962C8B-B14F-4D97-AF65-F5344CB8AC3E}">
        <p14:creationId xmlns:p14="http://schemas.microsoft.com/office/powerpoint/2010/main" val="1031892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include textual evidence</a:t>
            </a:r>
            <a:endParaRPr lang="en-US" dirty="0"/>
          </a:p>
        </p:txBody>
      </p:sp>
      <p:sp>
        <p:nvSpPr>
          <p:cNvPr id="3" name="Content Placeholder 2"/>
          <p:cNvSpPr>
            <a:spLocks noGrp="1"/>
          </p:cNvSpPr>
          <p:nvPr>
            <p:ph idx="1"/>
          </p:nvPr>
        </p:nvSpPr>
        <p:spPr/>
        <p:txBody>
          <a:bodyPr/>
          <a:lstStyle/>
          <a:p>
            <a:r>
              <a:rPr lang="en-US" dirty="0" smtClean="0"/>
              <a:t>ALWAYS introduce the evidence/ quote</a:t>
            </a:r>
          </a:p>
          <a:p>
            <a:pPr lvl="1"/>
            <a:r>
              <a:rPr lang="en-US" dirty="0" smtClean="0"/>
              <a:t>Wrong: “Why fit in when you were born to stand out.” – Dr. </a:t>
            </a:r>
            <a:r>
              <a:rPr lang="en-US" dirty="0" err="1" smtClean="0"/>
              <a:t>Suess</a:t>
            </a:r>
            <a:endParaRPr lang="en-US" dirty="0" smtClean="0"/>
          </a:p>
          <a:p>
            <a:pPr lvl="1"/>
            <a:r>
              <a:rPr lang="en-US" dirty="0" smtClean="0"/>
              <a:t>Right: One motto that I used in high school was: “Why fit in…” by Dr. </a:t>
            </a:r>
            <a:r>
              <a:rPr lang="en-US" dirty="0" err="1" smtClean="0"/>
              <a:t>Suess</a:t>
            </a:r>
            <a:r>
              <a:rPr lang="en-US" dirty="0" smtClean="0"/>
              <a:t>.</a:t>
            </a:r>
          </a:p>
          <a:p>
            <a:pPr lvl="1"/>
            <a:r>
              <a:rPr lang="en-US" dirty="0" smtClean="0"/>
              <a:t>Right: Growing up, everyone worries about fitting in, but Dr. </a:t>
            </a:r>
            <a:r>
              <a:rPr lang="en-US" dirty="0" err="1" smtClean="0"/>
              <a:t>Suess</a:t>
            </a:r>
            <a:r>
              <a:rPr lang="en-US" dirty="0" smtClean="0"/>
              <a:t> says “ Why fit in…” </a:t>
            </a:r>
          </a:p>
          <a:p>
            <a:r>
              <a:rPr lang="en-US" dirty="0" smtClean="0"/>
              <a:t>The textual evidence should always fit and flow right into your response.</a:t>
            </a:r>
          </a:p>
        </p:txBody>
      </p:sp>
    </p:spTree>
    <p:extLst>
      <p:ext uri="{BB962C8B-B14F-4D97-AF65-F5344CB8AC3E}">
        <p14:creationId xmlns:p14="http://schemas.microsoft.com/office/powerpoint/2010/main" val="17395469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types of evidence</a:t>
            </a:r>
            <a:endParaRPr lang="en-US" dirty="0"/>
          </a:p>
        </p:txBody>
      </p:sp>
      <p:sp>
        <p:nvSpPr>
          <p:cNvPr id="3" name="Content Placeholder 2"/>
          <p:cNvSpPr>
            <a:spLocks noGrp="1"/>
          </p:cNvSpPr>
          <p:nvPr>
            <p:ph idx="1"/>
          </p:nvPr>
        </p:nvSpPr>
        <p:spPr>
          <a:xfrm>
            <a:off x="152400" y="1646236"/>
            <a:ext cx="8763000" cy="4906963"/>
          </a:xfrm>
        </p:spPr>
        <p:txBody>
          <a:bodyPr>
            <a:normAutofit fontScale="92500" lnSpcReduction="20000"/>
          </a:bodyPr>
          <a:lstStyle/>
          <a:p>
            <a:r>
              <a:rPr lang="en-US" dirty="0" smtClean="0"/>
              <a:t>Short evidence: under three lines</a:t>
            </a:r>
          </a:p>
          <a:p>
            <a:pPr lvl="1">
              <a:lnSpc>
                <a:spcPct val="200000"/>
              </a:lnSpc>
            </a:pPr>
            <a:r>
              <a:rPr lang="en-US" dirty="0" smtClean="0"/>
              <a:t>According to some, dreams </a:t>
            </a:r>
            <a:r>
              <a:rPr lang="en-US" u="sng" dirty="0" smtClean="0"/>
              <a:t>express “profound </a:t>
            </a:r>
            <a:r>
              <a:rPr lang="en-US" dirty="0" smtClean="0"/>
              <a:t>aspects of personality” (Foulkes 184), though others disagree.</a:t>
            </a:r>
          </a:p>
          <a:p>
            <a:pPr marL="411480" lvl="1" indent="0">
              <a:buNone/>
            </a:pPr>
            <a:endParaRPr lang="en-US" dirty="0"/>
          </a:p>
          <a:p>
            <a:pPr marL="411480" lvl="1" indent="0">
              <a:buNone/>
            </a:pPr>
            <a:endParaRPr lang="en-US" dirty="0" smtClean="0"/>
          </a:p>
          <a:p>
            <a:endParaRPr lang="en-US" dirty="0" smtClean="0"/>
          </a:p>
          <a:p>
            <a:pPr marL="0" indent="0">
              <a:buNone/>
            </a:pPr>
            <a:endParaRPr lang="en-US" dirty="0" smtClean="0"/>
          </a:p>
          <a:p>
            <a:endParaRPr lang="en-US" dirty="0" smtClean="0"/>
          </a:p>
          <a:p>
            <a:r>
              <a:rPr lang="en-US" dirty="0" smtClean="0"/>
              <a:t>Parenthetical citation: authors LAST name page number of the evidence- no comma or anything between the two</a:t>
            </a:r>
            <a:endParaRPr lang="en-US" dirty="0"/>
          </a:p>
        </p:txBody>
      </p:sp>
      <p:sp>
        <p:nvSpPr>
          <p:cNvPr id="4" name="TextBox 3"/>
          <p:cNvSpPr txBox="1"/>
          <p:nvPr/>
        </p:nvSpPr>
        <p:spPr>
          <a:xfrm>
            <a:off x="5105400" y="2590800"/>
            <a:ext cx="2743200" cy="369332"/>
          </a:xfrm>
          <a:prstGeom prst="rect">
            <a:avLst/>
          </a:prstGeom>
          <a:noFill/>
        </p:spPr>
        <p:txBody>
          <a:bodyPr wrap="square" rtlCol="0">
            <a:spAutoFit/>
          </a:bodyPr>
          <a:lstStyle/>
          <a:p>
            <a:r>
              <a:rPr lang="en-US" dirty="0" smtClean="0"/>
              <a:t>Smooth transition</a:t>
            </a:r>
            <a:endParaRPr lang="en-US" dirty="0"/>
          </a:p>
        </p:txBody>
      </p:sp>
      <p:sp>
        <p:nvSpPr>
          <p:cNvPr id="5" name="TextBox 4"/>
          <p:cNvSpPr txBox="1"/>
          <p:nvPr/>
        </p:nvSpPr>
        <p:spPr>
          <a:xfrm>
            <a:off x="3352800" y="3519100"/>
            <a:ext cx="2743200" cy="369332"/>
          </a:xfrm>
          <a:prstGeom prst="rect">
            <a:avLst/>
          </a:prstGeom>
          <a:noFill/>
        </p:spPr>
        <p:txBody>
          <a:bodyPr wrap="square" rtlCol="0">
            <a:spAutoFit/>
          </a:bodyPr>
          <a:lstStyle/>
          <a:p>
            <a:r>
              <a:rPr lang="en-US" dirty="0" smtClean="0"/>
              <a:t>No punctuation</a:t>
            </a:r>
            <a:endParaRPr lang="en-US" dirty="0"/>
          </a:p>
        </p:txBody>
      </p:sp>
      <p:cxnSp>
        <p:nvCxnSpPr>
          <p:cNvPr id="7" name="Straight Arrow Connector 6"/>
          <p:cNvCxnSpPr/>
          <p:nvPr/>
        </p:nvCxnSpPr>
        <p:spPr>
          <a:xfrm flipV="1">
            <a:off x="4191000" y="3295650"/>
            <a:ext cx="0" cy="2667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410200" y="3703766"/>
            <a:ext cx="2743200" cy="646331"/>
          </a:xfrm>
          <a:prstGeom prst="rect">
            <a:avLst/>
          </a:prstGeom>
          <a:noFill/>
        </p:spPr>
        <p:txBody>
          <a:bodyPr wrap="square" rtlCol="0">
            <a:spAutoFit/>
          </a:bodyPr>
          <a:lstStyle/>
          <a:p>
            <a:r>
              <a:rPr lang="en-US" dirty="0" smtClean="0"/>
              <a:t>Punctuation goes AFTER parenthetical citation </a:t>
            </a:r>
            <a:endParaRPr lang="en-US" dirty="0"/>
          </a:p>
        </p:txBody>
      </p:sp>
      <p:cxnSp>
        <p:nvCxnSpPr>
          <p:cNvPr id="10" name="Straight Arrow Connector 9"/>
          <p:cNvCxnSpPr/>
          <p:nvPr/>
        </p:nvCxnSpPr>
        <p:spPr>
          <a:xfrm flipH="1" flipV="1">
            <a:off x="4953000" y="3352800"/>
            <a:ext cx="1295400" cy="35096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2743200" y="3352800"/>
            <a:ext cx="491836" cy="1752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2637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types etc.</a:t>
            </a:r>
            <a:endParaRPr lang="en-US" dirty="0"/>
          </a:p>
        </p:txBody>
      </p:sp>
      <p:sp>
        <p:nvSpPr>
          <p:cNvPr id="3" name="Content Placeholder 2"/>
          <p:cNvSpPr>
            <a:spLocks noGrp="1"/>
          </p:cNvSpPr>
          <p:nvPr>
            <p:ph idx="1"/>
          </p:nvPr>
        </p:nvSpPr>
        <p:spPr>
          <a:xfrm>
            <a:off x="228600" y="1371600"/>
            <a:ext cx="8458200" cy="5333999"/>
          </a:xfrm>
        </p:spPr>
        <p:txBody>
          <a:bodyPr>
            <a:normAutofit/>
          </a:bodyPr>
          <a:lstStyle/>
          <a:p>
            <a:r>
              <a:rPr lang="en-US" dirty="0" smtClean="0"/>
              <a:t>Long evidence: four + lines = block quote</a:t>
            </a:r>
          </a:p>
          <a:p>
            <a:pPr marL="925830" lvl="1" indent="-514350">
              <a:buFont typeface="+mj-lt"/>
              <a:buAutoNum type="arabicPeriod"/>
            </a:pPr>
            <a:r>
              <a:rPr lang="en-US" dirty="0" smtClean="0"/>
              <a:t>Set up the quote</a:t>
            </a:r>
          </a:p>
          <a:p>
            <a:pPr marL="925830" lvl="1" indent="-514350">
              <a:buFont typeface="+mj-lt"/>
              <a:buAutoNum type="arabicPeriod"/>
            </a:pPr>
            <a:r>
              <a:rPr lang="en-US" dirty="0" smtClean="0"/>
              <a:t>Indent ONE inch underneath paragraph</a:t>
            </a:r>
          </a:p>
          <a:p>
            <a:pPr marL="925830" lvl="1" indent="-514350">
              <a:buFont typeface="+mj-lt"/>
              <a:buAutoNum type="arabicPeriod"/>
            </a:pPr>
            <a:r>
              <a:rPr lang="en-US" dirty="0" smtClean="0"/>
              <a:t>The entire block quote is indented one inch </a:t>
            </a:r>
          </a:p>
          <a:p>
            <a:pPr marL="63500" indent="0">
              <a:buNone/>
            </a:pPr>
            <a:r>
              <a:rPr lang="en-US" sz="2000" dirty="0" smtClean="0"/>
              <a:t>Dean treats Heathcliff poorly and dehumanizes him throughout her narration:</a:t>
            </a:r>
          </a:p>
          <a:p>
            <a:pPr marL="63500" indent="0">
              <a:buNone/>
            </a:pPr>
            <a:r>
              <a:rPr lang="en-US" sz="2000" dirty="0"/>
              <a:t>	</a:t>
            </a:r>
            <a:r>
              <a:rPr lang="en-US" sz="2000" dirty="0" smtClean="0"/>
              <a:t>“</a:t>
            </a:r>
            <a:r>
              <a:rPr lang="en-US" sz="2000" dirty="0"/>
              <a:t>They entirely refused to have it in bed with them, or </a:t>
            </a:r>
            <a:r>
              <a:rPr lang="en-US" sz="2000" dirty="0" smtClean="0"/>
              <a:t>	even </a:t>
            </a:r>
            <a:r>
              <a:rPr lang="en-US" sz="2000" dirty="0"/>
              <a:t>in </a:t>
            </a:r>
            <a:r>
              <a:rPr lang="en-US" sz="2000" dirty="0" smtClean="0"/>
              <a:t>	their </a:t>
            </a:r>
            <a:r>
              <a:rPr lang="en-US" sz="2000" dirty="0"/>
              <a:t>room, and I had no more sense, so, I put </a:t>
            </a:r>
            <a:r>
              <a:rPr lang="en-US" sz="2000" dirty="0" smtClean="0"/>
              <a:t>	it </a:t>
            </a:r>
            <a:r>
              <a:rPr lang="en-US" sz="2000" dirty="0"/>
              <a:t>on </a:t>
            </a:r>
            <a:r>
              <a:rPr lang="en-US" sz="2000" dirty="0" smtClean="0"/>
              <a:t>the 	landing </a:t>
            </a:r>
            <a:r>
              <a:rPr lang="en-US" sz="2000" dirty="0"/>
              <a:t>of the stairs, hoping it would be </a:t>
            </a:r>
            <a:r>
              <a:rPr lang="en-US" sz="2000" dirty="0" smtClean="0"/>
              <a:t>gone </a:t>
            </a:r>
            <a:r>
              <a:rPr lang="en-US" sz="2000" dirty="0"/>
              <a:t>on the </a:t>
            </a:r>
            <a:r>
              <a:rPr lang="en-US" sz="2000" dirty="0" smtClean="0"/>
              <a:t>morrow</a:t>
            </a:r>
            <a:r>
              <a:rPr lang="en-US" sz="2000" dirty="0"/>
              <a:t>. </a:t>
            </a:r>
            <a:r>
              <a:rPr lang="en-US" sz="2000" dirty="0" smtClean="0"/>
              <a:t>	By </a:t>
            </a:r>
            <a:r>
              <a:rPr lang="en-US" sz="2000" dirty="0"/>
              <a:t>chance, or else attracted by </a:t>
            </a:r>
            <a:r>
              <a:rPr lang="en-US" sz="2000" dirty="0" smtClean="0"/>
              <a:t>hearing </a:t>
            </a:r>
            <a:r>
              <a:rPr lang="en-US" sz="2000" dirty="0"/>
              <a:t>his voice, </a:t>
            </a:r>
            <a:r>
              <a:rPr lang="en-US" sz="2000" dirty="0" smtClean="0"/>
              <a:t>it </a:t>
            </a:r>
            <a:r>
              <a:rPr lang="en-US" sz="2000" dirty="0"/>
              <a:t>crept to Mr. </a:t>
            </a:r>
            <a:r>
              <a:rPr lang="en-US" sz="2000" dirty="0" smtClean="0"/>
              <a:t>	Earnshaw's </a:t>
            </a:r>
            <a:r>
              <a:rPr lang="en-US" sz="2000" dirty="0"/>
              <a:t>door, </a:t>
            </a:r>
            <a:r>
              <a:rPr lang="en-US" sz="2000" dirty="0" smtClean="0"/>
              <a:t>and </a:t>
            </a:r>
            <a:r>
              <a:rPr lang="en-US" sz="2000" dirty="0"/>
              <a:t>there he found it on </a:t>
            </a:r>
            <a:r>
              <a:rPr lang="en-US" sz="2000" dirty="0" smtClean="0"/>
              <a:t>quitting </a:t>
            </a:r>
            <a:r>
              <a:rPr lang="en-US" sz="2000" dirty="0"/>
              <a:t>his </a:t>
            </a:r>
            <a:r>
              <a:rPr lang="en-US" sz="2000" dirty="0" smtClean="0"/>
              <a:t>	chamber.” (</a:t>
            </a:r>
            <a:r>
              <a:rPr lang="en-US" sz="2000" dirty="0"/>
              <a:t>Bronte 78</a:t>
            </a:r>
            <a:r>
              <a:rPr lang="en-US" sz="2000" dirty="0" smtClean="0"/>
              <a:t>)</a:t>
            </a:r>
          </a:p>
          <a:p>
            <a:pPr marL="411480" lvl="1" indent="0">
              <a:buNone/>
            </a:pPr>
            <a:endParaRPr lang="en-US" dirty="0" smtClean="0"/>
          </a:p>
        </p:txBody>
      </p:sp>
      <p:sp>
        <p:nvSpPr>
          <p:cNvPr id="4" name="TextBox 3"/>
          <p:cNvSpPr txBox="1"/>
          <p:nvPr/>
        </p:nvSpPr>
        <p:spPr>
          <a:xfrm>
            <a:off x="4343400" y="5638800"/>
            <a:ext cx="4419600" cy="923330"/>
          </a:xfrm>
          <a:prstGeom prst="rect">
            <a:avLst/>
          </a:prstGeom>
          <a:noFill/>
        </p:spPr>
        <p:txBody>
          <a:bodyPr wrap="square" rtlCol="0">
            <a:spAutoFit/>
          </a:bodyPr>
          <a:lstStyle/>
          <a:p>
            <a:r>
              <a:rPr lang="en-US" dirty="0" smtClean="0"/>
              <a:t>Punctuation goes BEFORE parenthetical citation to keep block quote original to text in source</a:t>
            </a:r>
            <a:endParaRPr lang="en-US" dirty="0"/>
          </a:p>
        </p:txBody>
      </p:sp>
      <p:cxnSp>
        <p:nvCxnSpPr>
          <p:cNvPr id="6" name="Straight Arrow Connector 5"/>
          <p:cNvCxnSpPr/>
          <p:nvPr/>
        </p:nvCxnSpPr>
        <p:spPr>
          <a:xfrm flipV="1">
            <a:off x="8382000" y="5410200"/>
            <a:ext cx="152400" cy="228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90283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Paragraphs</a:t>
            </a:r>
            <a:endParaRPr lang="en-US" dirty="0"/>
          </a:p>
        </p:txBody>
      </p:sp>
      <p:sp>
        <p:nvSpPr>
          <p:cNvPr id="3" name="Content Placeholder 2"/>
          <p:cNvSpPr>
            <a:spLocks noGrp="1"/>
          </p:cNvSpPr>
          <p:nvPr>
            <p:ph idx="1"/>
          </p:nvPr>
        </p:nvSpPr>
        <p:spPr>
          <a:xfrm>
            <a:off x="228600" y="1524000"/>
            <a:ext cx="8763000" cy="5029200"/>
          </a:xfrm>
        </p:spPr>
        <p:txBody>
          <a:bodyPr>
            <a:normAutofit/>
          </a:bodyPr>
          <a:lstStyle/>
          <a:p>
            <a:pPr marL="514350" indent="-514350">
              <a:buFont typeface="+mj-lt"/>
              <a:buAutoNum type="arabicPeriod"/>
            </a:pPr>
            <a:r>
              <a:rPr lang="en-US" dirty="0" smtClean="0"/>
              <a:t>Descriptive Paragraph</a:t>
            </a:r>
          </a:p>
          <a:p>
            <a:pPr lvl="1">
              <a:buFont typeface="Wingdings" panose="05000000000000000000" pitchFamily="2" charset="2"/>
              <a:buChar char="ü"/>
            </a:pPr>
            <a:r>
              <a:rPr lang="en-US" dirty="0" smtClean="0"/>
              <a:t>Set the scene</a:t>
            </a:r>
          </a:p>
          <a:p>
            <a:pPr lvl="1">
              <a:buFont typeface="Wingdings" panose="05000000000000000000" pitchFamily="2" charset="2"/>
              <a:buChar char="ü"/>
            </a:pPr>
            <a:r>
              <a:rPr lang="en-US" dirty="0" smtClean="0"/>
              <a:t>Introduce a character</a:t>
            </a:r>
          </a:p>
          <a:p>
            <a:pPr lvl="1">
              <a:buFont typeface="Wingdings" panose="05000000000000000000" pitchFamily="2" charset="2"/>
              <a:buChar char="ü"/>
            </a:pPr>
            <a:r>
              <a:rPr lang="en-US" dirty="0" smtClean="0"/>
              <a:t>Create a mood</a:t>
            </a:r>
          </a:p>
          <a:p>
            <a:pPr lvl="1">
              <a:buFont typeface="Wingdings" panose="05000000000000000000" pitchFamily="2" charset="2"/>
              <a:buChar char="ü"/>
            </a:pPr>
            <a:r>
              <a:rPr lang="en-US" dirty="0" smtClean="0"/>
              <a:t>Appeal to the senses: sight, smell, hear, touch, and taste</a:t>
            </a:r>
          </a:p>
          <a:p>
            <a:pPr marL="514350" indent="-514350">
              <a:buFont typeface="+mj-lt"/>
              <a:buAutoNum type="arabicPeriod"/>
            </a:pPr>
            <a:r>
              <a:rPr lang="en-US" dirty="0" smtClean="0"/>
              <a:t>Narrative Paragraph</a:t>
            </a:r>
          </a:p>
          <a:p>
            <a:pPr marL="862330" lvl="1" indent="-514350">
              <a:buFont typeface="Wingdings" panose="05000000000000000000" pitchFamily="2" charset="2"/>
              <a:buChar char="ü"/>
            </a:pPr>
            <a:r>
              <a:rPr lang="en-US" dirty="0" smtClean="0"/>
              <a:t>Tells a story</a:t>
            </a:r>
          </a:p>
          <a:p>
            <a:pPr marL="862330" lvl="1" indent="-514350">
              <a:buFont typeface="Wingdings" panose="05000000000000000000" pitchFamily="2" charset="2"/>
              <a:buChar char="ü"/>
            </a:pPr>
            <a:r>
              <a:rPr lang="en-US" dirty="0" smtClean="0"/>
              <a:t>Fiction and nonfiction</a:t>
            </a:r>
          </a:p>
          <a:p>
            <a:pPr marL="862330" lvl="1" indent="-514350">
              <a:buFont typeface="Wingdings" panose="05000000000000000000" pitchFamily="2" charset="2"/>
              <a:buChar char="ü"/>
            </a:pPr>
            <a:r>
              <a:rPr lang="en-US" dirty="0" smtClean="0"/>
              <a:t>Answers the questions: who, what, where, when, and how</a:t>
            </a:r>
            <a:endParaRPr lang="en-US" dirty="0"/>
          </a:p>
        </p:txBody>
      </p:sp>
    </p:spTree>
    <p:extLst>
      <p:ext uri="{BB962C8B-B14F-4D97-AF65-F5344CB8AC3E}">
        <p14:creationId xmlns:p14="http://schemas.microsoft.com/office/powerpoint/2010/main" val="23399266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paragraphs cont.</a:t>
            </a:r>
            <a:endParaRPr lang="en-US" dirty="0"/>
          </a:p>
        </p:txBody>
      </p:sp>
      <p:sp>
        <p:nvSpPr>
          <p:cNvPr id="3" name="Content Placeholder 2"/>
          <p:cNvSpPr>
            <a:spLocks noGrp="1"/>
          </p:cNvSpPr>
          <p:nvPr>
            <p:ph idx="1"/>
          </p:nvPr>
        </p:nvSpPr>
        <p:spPr>
          <a:xfrm>
            <a:off x="304800" y="1447800"/>
            <a:ext cx="8534400" cy="5105400"/>
          </a:xfrm>
        </p:spPr>
        <p:txBody>
          <a:bodyPr/>
          <a:lstStyle/>
          <a:p>
            <a:pPr marL="0" indent="0">
              <a:buNone/>
            </a:pPr>
            <a:r>
              <a:rPr lang="en-US" dirty="0" smtClean="0"/>
              <a:t>3. Persuasive Paragraph</a:t>
            </a:r>
          </a:p>
          <a:p>
            <a:pPr lvl="1">
              <a:buFont typeface="Wingdings" panose="05000000000000000000" pitchFamily="2" charset="2"/>
              <a:buChar char="ü"/>
            </a:pPr>
            <a:r>
              <a:rPr lang="en-US" dirty="0"/>
              <a:t>	</a:t>
            </a:r>
            <a:r>
              <a:rPr lang="en-US" dirty="0" smtClean="0"/>
              <a:t>presents an argument</a:t>
            </a:r>
          </a:p>
          <a:p>
            <a:pPr lvl="1">
              <a:buFont typeface="Wingdings" panose="05000000000000000000" pitchFamily="2" charset="2"/>
              <a:buChar char="ü"/>
            </a:pPr>
            <a:r>
              <a:rPr lang="en-US" dirty="0" smtClean="0"/>
              <a:t>Convincing readers on certain opinions and points of view</a:t>
            </a:r>
          </a:p>
          <a:p>
            <a:pPr lvl="1">
              <a:buFont typeface="Wingdings" panose="05000000000000000000" pitchFamily="2" charset="2"/>
              <a:buChar char="ü"/>
            </a:pPr>
            <a:r>
              <a:rPr lang="en-US" dirty="0" smtClean="0"/>
              <a:t>Appeal to emotion or reason or BOTH</a:t>
            </a:r>
          </a:p>
          <a:p>
            <a:pPr lvl="1">
              <a:buFont typeface="Wingdings" panose="05000000000000000000" pitchFamily="2" charset="2"/>
              <a:buChar char="ü"/>
            </a:pPr>
            <a:r>
              <a:rPr lang="en-US" dirty="0" smtClean="0"/>
              <a:t>Uses examples, facts, statistics, EVIDENCE	</a:t>
            </a:r>
          </a:p>
          <a:p>
            <a:pPr marL="0" indent="0">
              <a:buNone/>
            </a:pPr>
            <a:r>
              <a:rPr lang="en-US" dirty="0" smtClean="0"/>
              <a:t>4. Informative/ Expository paragraph</a:t>
            </a:r>
          </a:p>
          <a:p>
            <a:pPr lvl="1">
              <a:buFont typeface="Wingdings" panose="05000000000000000000" pitchFamily="2" charset="2"/>
              <a:buChar char="ü"/>
            </a:pPr>
            <a:r>
              <a:rPr lang="en-US" dirty="0" smtClean="0"/>
              <a:t>Presents or explains facts and ideas</a:t>
            </a:r>
          </a:p>
          <a:p>
            <a:pPr lvl="1">
              <a:buFont typeface="Wingdings" panose="05000000000000000000" pitchFamily="2" charset="2"/>
              <a:buChar char="ü"/>
            </a:pPr>
            <a:r>
              <a:rPr lang="en-US" dirty="0" smtClean="0"/>
              <a:t>Used to define terms, give directions, and explain processes</a:t>
            </a:r>
          </a:p>
        </p:txBody>
      </p:sp>
    </p:spTree>
    <p:extLst>
      <p:ext uri="{BB962C8B-B14F-4D97-AF65-F5344CB8AC3E}">
        <p14:creationId xmlns:p14="http://schemas.microsoft.com/office/powerpoint/2010/main" val="25874225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34441</TotalTime>
  <Words>2505</Words>
  <Application>Microsoft Office PowerPoint</Application>
  <PresentationFormat>On-screen Show (4:3)</PresentationFormat>
  <Paragraphs>306</Paragraphs>
  <Slides>33</Slides>
  <Notes>11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Foundry</vt:lpstr>
      <vt:lpstr>Grammar</vt:lpstr>
      <vt:lpstr>Capitalization</vt:lpstr>
      <vt:lpstr>Fragmented Sentences</vt:lpstr>
      <vt:lpstr>Proper Citation</vt:lpstr>
      <vt:lpstr>How to include textual evidence</vt:lpstr>
      <vt:lpstr>Different types of evidence</vt:lpstr>
      <vt:lpstr>Different types etc.</vt:lpstr>
      <vt:lpstr>Types of Paragraphs</vt:lpstr>
      <vt:lpstr>Types of paragraphs cont.</vt:lpstr>
      <vt:lpstr>Parts of a paragraph</vt:lpstr>
      <vt:lpstr>Types of Topic Sentences</vt:lpstr>
      <vt:lpstr>Transitions</vt:lpstr>
      <vt:lpstr>Context Clues</vt:lpstr>
      <vt:lpstr>Irony</vt:lpstr>
      <vt:lpstr>Conjunctions</vt:lpstr>
      <vt:lpstr>Subordinating Conjunctions</vt:lpstr>
      <vt:lpstr>Practice</vt:lpstr>
      <vt:lpstr>To vs. Too vs. Two</vt:lpstr>
      <vt:lpstr>To vs. Too vs. Two Practice</vt:lpstr>
      <vt:lpstr>Nouns </vt:lpstr>
      <vt:lpstr>Pronouns</vt:lpstr>
      <vt:lpstr>Noun Practice</vt:lpstr>
      <vt:lpstr>Its vs. It’s</vt:lpstr>
      <vt:lpstr>Their vs. There vs. They’re</vt:lpstr>
      <vt:lpstr>Practice Sentences</vt:lpstr>
      <vt:lpstr>What is a Verb?</vt:lpstr>
      <vt:lpstr>Action Verbs</vt:lpstr>
      <vt:lpstr>Linking Verbs</vt:lpstr>
      <vt:lpstr>Auxiliary Verbs</vt:lpstr>
      <vt:lpstr>Simple subject &amp; predicate</vt:lpstr>
      <vt:lpstr>Complete Subject &amp; Predicate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Grammar</dc:title>
  <dc:creator>Emily Mendenhall</dc:creator>
  <cp:lastModifiedBy>Emily Mendenhall</cp:lastModifiedBy>
  <cp:revision>85</cp:revision>
  <cp:lastPrinted>2017-01-25T12:54:54Z</cp:lastPrinted>
  <dcterms:created xsi:type="dcterms:W3CDTF">2016-09-02T14:42:56Z</dcterms:created>
  <dcterms:modified xsi:type="dcterms:W3CDTF">2017-01-26T13:01:45Z</dcterms:modified>
</cp:coreProperties>
</file>