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6B4BC1-C61A-4AD6-8352-378C0D9A8AD5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C8F5787-6F88-4CB4-94B2-7438A4A125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2746375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Annotating &amp; Close Reading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97" y="50751"/>
            <a:ext cx="7886700" cy="762000"/>
          </a:xfrm>
        </p:spPr>
        <p:txBody>
          <a:bodyPr/>
          <a:lstStyle/>
          <a:p>
            <a:r>
              <a:rPr lang="en-US" sz="3600" dirty="0" smtClean="0"/>
              <a:t>Tone </a:t>
            </a:r>
            <a:r>
              <a:rPr lang="en-US" sz="3600" dirty="0" err="1" smtClean="0"/>
              <a:t>vs</a:t>
            </a:r>
            <a:r>
              <a:rPr lang="en-US" sz="3600" dirty="0" smtClean="0"/>
              <a:t> mood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4953000" cy="4267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Tone</a:t>
            </a:r>
            <a:r>
              <a:rPr lang="en-US" sz="2800" dirty="0" smtClean="0"/>
              <a:t>- how the author feels/ the emotions and feelings occurring in the text</a:t>
            </a:r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Mood</a:t>
            </a:r>
            <a:r>
              <a:rPr lang="en-US" sz="2800" dirty="0" smtClean="0"/>
              <a:t>- how </a:t>
            </a:r>
            <a:r>
              <a:rPr lang="en-US" sz="2800" u="sng" dirty="0" smtClean="0"/>
              <a:t>you </a:t>
            </a:r>
            <a:r>
              <a:rPr lang="en-US" sz="2800" dirty="0" smtClean="0"/>
              <a:t>as the reader perceive the text and how it makes you feel</a:t>
            </a:r>
            <a:endParaRPr lang="en-US" sz="2800" dirty="0"/>
          </a:p>
        </p:txBody>
      </p:sp>
      <p:pic>
        <p:nvPicPr>
          <p:cNvPr id="4" name="Picture 2" descr="http://photos.mycapture.com/DYDN/977325/5104161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 b="33491"/>
          <a:stretch/>
        </p:blipFill>
        <p:spPr bwMode="auto">
          <a:xfrm>
            <a:off x="2514600" y="3581400"/>
            <a:ext cx="2743200" cy="31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3151"/>
            <a:ext cx="254198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2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4038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During your annotations, create a code that makes sense to you and helps you CLOSE read QUICKLY and EFFECTIVELY.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Examples:</a:t>
            </a:r>
          </a:p>
          <a:p>
            <a:pPr marL="809244" lvl="3" indent="-342900">
              <a:buFont typeface="+mj-lt"/>
              <a:buAutoNum type="arabicPeriod"/>
            </a:pPr>
            <a:r>
              <a:rPr lang="en-US" sz="2000" u="sng" dirty="0" smtClean="0"/>
              <a:t>Main idea/ thesis* </a:t>
            </a:r>
            <a:r>
              <a:rPr lang="en-US" sz="2000" dirty="0" smtClean="0"/>
              <a:t>= underlined with a * noted in the margin</a:t>
            </a:r>
          </a:p>
          <a:p>
            <a:pPr marL="809244" lvl="3" indent="-342900">
              <a:buFont typeface="+mj-lt"/>
              <a:buAutoNum type="arabicPeriod"/>
            </a:pPr>
            <a:r>
              <a:rPr lang="en-US" sz="2000" dirty="0" smtClean="0"/>
              <a:t>Supporting details and background information = squiggly line</a:t>
            </a:r>
          </a:p>
          <a:p>
            <a:pPr marL="809244" lvl="3" indent="-342900">
              <a:buFont typeface="+mj-lt"/>
              <a:buAutoNum type="arabicPeriod"/>
            </a:pPr>
            <a:endParaRPr lang="en-US" sz="2000" dirty="0"/>
          </a:p>
          <a:p>
            <a:pPr marL="809244" lvl="3" indent="-342900">
              <a:buFont typeface="+mj-lt"/>
              <a:buAutoNum type="arabicPeriod"/>
            </a:pPr>
            <a:r>
              <a:rPr lang="en-US" sz="2000" dirty="0" smtClean="0"/>
              <a:t>Unclear words/ vocabulary/ words to know = circle</a:t>
            </a:r>
          </a:p>
          <a:p>
            <a:pPr marL="809244" lvl="3" indent="-342900">
              <a:buFont typeface="+mj-lt"/>
              <a:buAutoNum type="arabicPeriod"/>
            </a:pPr>
            <a:endParaRPr lang="en-US" sz="2000" dirty="0"/>
          </a:p>
          <a:p>
            <a:pPr marL="809244" lvl="3" indent="-342900">
              <a:buFont typeface="+mj-lt"/>
              <a:buAutoNum type="arabicPeriod"/>
            </a:pPr>
            <a:r>
              <a:rPr lang="en-US" sz="2000" dirty="0" smtClean="0"/>
              <a:t>Interesting/ Shocking idea* = note in the margin, boxed around the thought</a:t>
            </a:r>
          </a:p>
          <a:p>
            <a:pPr marL="809244" lvl="3" indent="-342900">
              <a:buFont typeface="+mj-lt"/>
              <a:buAutoNum type="arabicPeriod"/>
            </a:pPr>
            <a:endParaRPr lang="en-US" sz="2000" dirty="0"/>
          </a:p>
          <a:p>
            <a:pPr marL="809244" lvl="3" indent="-342900">
              <a:buFont typeface="+mj-lt"/>
              <a:buAutoNum type="arabicPeriod"/>
            </a:pPr>
            <a:r>
              <a:rPr lang="en-US" sz="2000" dirty="0" smtClean="0"/>
              <a:t>Questions? = question mark by the thought? Arrows in the margins with ideas and </a:t>
            </a:r>
            <a:r>
              <a:rPr lang="en-US" sz="2000" dirty="0" err="1" smtClean="0"/>
              <a:t>possibilitie</a:t>
            </a:r>
            <a:endParaRPr lang="en-US" sz="2000" dirty="0" smtClean="0"/>
          </a:p>
          <a:p>
            <a:pPr marL="809244" lvl="3" indent="-342900">
              <a:buFont typeface="+mj-lt"/>
              <a:buAutoNum type="arabicPeriod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Highlighters are fun! Color-code your thoughts and ideas if it helps</a:t>
            </a:r>
          </a:p>
        </p:txBody>
      </p:sp>
      <p:sp>
        <p:nvSpPr>
          <p:cNvPr id="9" name="Freeform 8"/>
          <p:cNvSpPr/>
          <p:nvPr/>
        </p:nvSpPr>
        <p:spPr>
          <a:xfrm>
            <a:off x="1104181" y="2577934"/>
            <a:ext cx="4991819" cy="192875"/>
          </a:xfrm>
          <a:custGeom>
            <a:avLst/>
            <a:gdLst>
              <a:gd name="connsiteX0" fmla="*/ 0 w 4140679"/>
              <a:gd name="connsiteY0" fmla="*/ 426 h 641162"/>
              <a:gd name="connsiteX1" fmla="*/ 707366 w 4140679"/>
              <a:gd name="connsiteY1" fmla="*/ 604275 h 641162"/>
              <a:gd name="connsiteX2" fmla="*/ 1104181 w 4140679"/>
              <a:gd name="connsiteY2" fmla="*/ 426 h 641162"/>
              <a:gd name="connsiteX3" fmla="*/ 1535502 w 4140679"/>
              <a:gd name="connsiteY3" fmla="*/ 500758 h 641162"/>
              <a:gd name="connsiteX4" fmla="*/ 2001328 w 4140679"/>
              <a:gd name="connsiteY4" fmla="*/ 34932 h 641162"/>
              <a:gd name="connsiteX5" fmla="*/ 2415396 w 4140679"/>
              <a:gd name="connsiteY5" fmla="*/ 587022 h 641162"/>
              <a:gd name="connsiteX6" fmla="*/ 2846717 w 4140679"/>
              <a:gd name="connsiteY6" fmla="*/ 52184 h 641162"/>
              <a:gd name="connsiteX7" fmla="*/ 3226279 w 4140679"/>
              <a:gd name="connsiteY7" fmla="*/ 569769 h 641162"/>
              <a:gd name="connsiteX8" fmla="*/ 3692106 w 4140679"/>
              <a:gd name="connsiteY8" fmla="*/ 86690 h 641162"/>
              <a:gd name="connsiteX9" fmla="*/ 4054415 w 4140679"/>
              <a:gd name="connsiteY9" fmla="*/ 587022 h 641162"/>
              <a:gd name="connsiteX10" fmla="*/ 4140679 w 4140679"/>
              <a:gd name="connsiteY10" fmla="*/ 604275 h 64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0679" h="641162">
                <a:moveTo>
                  <a:pt x="0" y="426"/>
                </a:moveTo>
                <a:cubicBezTo>
                  <a:pt x="261668" y="302350"/>
                  <a:pt x="523336" y="604275"/>
                  <a:pt x="707366" y="604275"/>
                </a:cubicBezTo>
                <a:cubicBezTo>
                  <a:pt x="891396" y="604275"/>
                  <a:pt x="966158" y="17679"/>
                  <a:pt x="1104181" y="426"/>
                </a:cubicBezTo>
                <a:cubicBezTo>
                  <a:pt x="1242204" y="-16827"/>
                  <a:pt x="1385978" y="495007"/>
                  <a:pt x="1535502" y="500758"/>
                </a:cubicBezTo>
                <a:cubicBezTo>
                  <a:pt x="1685026" y="506509"/>
                  <a:pt x="1854679" y="20555"/>
                  <a:pt x="2001328" y="34932"/>
                </a:cubicBezTo>
                <a:cubicBezTo>
                  <a:pt x="2147977" y="49309"/>
                  <a:pt x="2274498" y="584147"/>
                  <a:pt x="2415396" y="587022"/>
                </a:cubicBezTo>
                <a:cubicBezTo>
                  <a:pt x="2556294" y="589897"/>
                  <a:pt x="2711570" y="55059"/>
                  <a:pt x="2846717" y="52184"/>
                </a:cubicBezTo>
                <a:cubicBezTo>
                  <a:pt x="2981864" y="49309"/>
                  <a:pt x="3085381" y="564018"/>
                  <a:pt x="3226279" y="569769"/>
                </a:cubicBezTo>
                <a:cubicBezTo>
                  <a:pt x="3367177" y="575520"/>
                  <a:pt x="3554083" y="83815"/>
                  <a:pt x="3692106" y="86690"/>
                </a:cubicBezTo>
                <a:cubicBezTo>
                  <a:pt x="3830129" y="89565"/>
                  <a:pt x="3979653" y="500758"/>
                  <a:pt x="4054415" y="587022"/>
                </a:cubicBezTo>
                <a:cubicBezTo>
                  <a:pt x="4129177" y="673286"/>
                  <a:pt x="4134928" y="638780"/>
                  <a:pt x="4140679" y="604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8023" y="2933700"/>
            <a:ext cx="4713177" cy="522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4181" y="3619500"/>
            <a:ext cx="3010619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30540" cy="685800"/>
          </a:xfrm>
        </p:spPr>
        <p:txBody>
          <a:bodyPr/>
          <a:lstStyle/>
          <a:p>
            <a:r>
              <a:rPr lang="en-US" dirty="0" smtClean="0"/>
              <a:t>Purpose of annotating &amp; what to look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762000"/>
            <a:ext cx="4724400" cy="57150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Adding notes to a text while reading, in order to provide explanation or comments for better understanding and overview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What to look for:</a:t>
            </a:r>
          </a:p>
          <a:p>
            <a:pPr lvl="2">
              <a:buFont typeface="Arial" pitchFamily="34" charset="0"/>
              <a:buChar char="•"/>
            </a:pPr>
            <a:r>
              <a:rPr lang="en-US" sz="3400" u="sng" dirty="0" smtClean="0"/>
              <a:t>Newspaper</a:t>
            </a:r>
            <a:r>
              <a:rPr lang="en-US" sz="3400" dirty="0" smtClean="0"/>
              <a:t>- where is the article coming from? Does it have an effect on the articles?</a:t>
            </a:r>
          </a:p>
          <a:p>
            <a:pPr lvl="2">
              <a:buFont typeface="Arial" pitchFamily="34" charset="0"/>
              <a:buChar char="•"/>
            </a:pPr>
            <a:r>
              <a:rPr lang="en-US" sz="3400" u="sng" dirty="0" smtClean="0"/>
              <a:t>Section</a:t>
            </a:r>
            <a:r>
              <a:rPr lang="en-US" sz="3400" dirty="0" smtClean="0"/>
              <a:t>- how is this article going to effect the reader? Ex: lifestyle, business,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pPr lvl="2">
              <a:buFont typeface="Arial" pitchFamily="34" charset="0"/>
              <a:buChar char="•"/>
            </a:pPr>
            <a:r>
              <a:rPr lang="en-US" sz="3400" u="sng" dirty="0" smtClean="0"/>
              <a:t>Title</a:t>
            </a:r>
            <a:r>
              <a:rPr lang="en-US" sz="3400" dirty="0" smtClean="0"/>
              <a:t>- what is the title going to tell you about the article/ text?</a:t>
            </a:r>
          </a:p>
          <a:p>
            <a:pPr marL="0" indent="0"/>
            <a:endParaRPr lang="en-US" dirty="0"/>
          </a:p>
        </p:txBody>
      </p:sp>
      <p:pic>
        <p:nvPicPr>
          <p:cNvPr id="1026" name="Picture 2" descr="http://files.doobybrain.com/wp-content/uploads/2007/09/ny-times-september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9"/>
          <a:stretch/>
        </p:blipFill>
        <p:spPr bwMode="auto">
          <a:xfrm>
            <a:off x="5168503" y="2569028"/>
            <a:ext cx="3709988" cy="2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5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20940" cy="548640"/>
          </a:xfrm>
        </p:spPr>
        <p:txBody>
          <a:bodyPr/>
          <a:lstStyle/>
          <a:p>
            <a:r>
              <a:rPr lang="en-US" sz="3200" dirty="0" smtClean="0"/>
              <a:t>What to look for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670946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u="sng" dirty="0"/>
              <a:t>Headline</a:t>
            </a:r>
            <a:r>
              <a:rPr lang="en-US" sz="2400" dirty="0"/>
              <a:t>- specifically for newspapers/ magazine articles, briefly describing what the article is going to cover.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Grabs your attention! READ ME</a:t>
            </a:r>
            <a:endParaRPr lang="en-US" sz="2400" dirty="0"/>
          </a:p>
          <a:p>
            <a:pPr marL="0" indent="0"/>
            <a:endParaRPr lang="en-US" sz="2400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u="sng" dirty="0" smtClean="0"/>
              <a:t>Subheading</a:t>
            </a:r>
            <a:r>
              <a:rPr lang="en-US" sz="2400" dirty="0" smtClean="0"/>
              <a:t>- deeper explanation providing specifics on the article, tying the headline and the article together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Now that you are interested, here are the specifics…</a:t>
            </a:r>
            <a:endParaRPr lang="en-US" sz="2400" dirty="0"/>
          </a:p>
        </p:txBody>
      </p:sp>
      <p:pic>
        <p:nvPicPr>
          <p:cNvPr id="4" name="Picture 2" descr="http://files.doobybrain.com/wp-content/uploads/2007/09/ny-times-september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9"/>
          <a:stretch/>
        </p:blipFill>
        <p:spPr bwMode="auto">
          <a:xfrm>
            <a:off x="4934316" y="1600200"/>
            <a:ext cx="3924615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2514600"/>
            <a:ext cx="4419600" cy="478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2035629"/>
            <a:ext cx="4419600" cy="478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40315" y="1626813"/>
            <a:ext cx="438516" cy="4156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40315" y="2968877"/>
            <a:ext cx="289771" cy="688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62900" cy="762000"/>
          </a:xfrm>
        </p:spPr>
        <p:txBody>
          <a:bodyPr/>
          <a:lstStyle/>
          <a:p>
            <a:r>
              <a:rPr lang="en-US" sz="3600" dirty="0" smtClean="0"/>
              <a:t>What to look for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267200" cy="4343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Type- what kind of text is it?  Essay?  Novel?  Article?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What does the type of text tell us about the information?</a:t>
            </a:r>
          </a:p>
          <a:p>
            <a:pPr>
              <a:buFont typeface="Arial" pitchFamily="34" charset="0"/>
              <a:buChar char="•"/>
            </a:pPr>
            <a:r>
              <a:rPr lang="en-US" sz="2000" u="sng" dirty="0" smtClean="0"/>
              <a:t>Article</a:t>
            </a:r>
            <a:r>
              <a:rPr lang="en-US" sz="2000" dirty="0" smtClean="0"/>
              <a:t>: inform us about a specific situation/ issue/ what is going on in the area</a:t>
            </a:r>
          </a:p>
          <a:p>
            <a:pPr>
              <a:buFont typeface="Arial" pitchFamily="34" charset="0"/>
              <a:buChar char="•"/>
            </a:pPr>
            <a:r>
              <a:rPr lang="en-US" sz="2000" u="sng" dirty="0" smtClean="0"/>
              <a:t>Essay</a:t>
            </a:r>
            <a:r>
              <a:rPr lang="en-US" sz="2000" dirty="0" smtClean="0"/>
              <a:t>: explaining an issue/ situation, and providing a detailed and organized argument on how to resolve the issue </a:t>
            </a:r>
            <a:r>
              <a:rPr lang="en-US" sz="2000" u="sng" dirty="0" smtClean="0"/>
              <a:t>OR</a:t>
            </a:r>
            <a:r>
              <a:rPr lang="en-US" sz="2000" dirty="0" smtClean="0"/>
              <a:t> simply sharing a story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 descr="http://cdn1.tnwcdn.com/wp-content/blogs.dir/1/files/2014/10/nytimes-font-front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884341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Yh6rUSOPsjx_T9Agac14XoAJwax_iJBJKBbcnA9CGIn5VewBJ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51667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9817"/>
            <a:ext cx="7520940" cy="548640"/>
          </a:xfrm>
        </p:spPr>
        <p:txBody>
          <a:bodyPr/>
          <a:lstStyle/>
          <a:p>
            <a:r>
              <a:rPr lang="en-US" sz="3600" dirty="0" smtClean="0"/>
              <a:t>What to look for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685800"/>
            <a:ext cx="5791201" cy="44196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u="sng" dirty="0" smtClean="0"/>
              <a:t>Who</a:t>
            </a:r>
            <a:r>
              <a:rPr lang="en-US" sz="3200" dirty="0" smtClean="0"/>
              <a:t> are the main people involved?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Someone famous?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An animal?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Someone in the area?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Most articles include a quote or story from a person effected by the situation in the article</a:t>
            </a:r>
            <a:r>
              <a:rPr lang="en-US" sz="3200" dirty="0" smtClean="0">
                <a:sym typeface="Wingdings" panose="05000000000000000000" pitchFamily="2" charset="2"/>
              </a:rPr>
              <a:t> o</a:t>
            </a:r>
            <a:r>
              <a:rPr lang="en-US" sz="3200" dirty="0" smtClean="0"/>
              <a:t>ffers a personal touch for readers to connect with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Ex: for this newspaper, the article might include a story from someone who attended the basketball game</a:t>
            </a:r>
            <a:endParaRPr lang="en-US" sz="3200" dirty="0"/>
          </a:p>
        </p:txBody>
      </p:sp>
      <p:pic>
        <p:nvPicPr>
          <p:cNvPr id="4098" name="Picture 2" descr="http://photos.mycapture.com/DYDN/977325/5104161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 b="33491"/>
          <a:stretch/>
        </p:blipFill>
        <p:spPr bwMode="auto">
          <a:xfrm>
            <a:off x="5943600" y="685800"/>
            <a:ext cx="3048000" cy="35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39100" cy="762000"/>
          </a:xfrm>
        </p:spPr>
        <p:txBody>
          <a:bodyPr/>
          <a:lstStyle/>
          <a:p>
            <a:r>
              <a:rPr lang="en-US" sz="3600" dirty="0" smtClean="0"/>
              <a:t>What to look for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4114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u="sng" dirty="0" smtClean="0"/>
              <a:t>When</a:t>
            </a:r>
            <a:r>
              <a:rPr lang="en-US" sz="3600" dirty="0" smtClean="0"/>
              <a:t> was this published?  Whether it is a novel, article, or essay, the date matters!</a:t>
            </a:r>
          </a:p>
          <a:p>
            <a:pPr>
              <a:buFont typeface="Arial" pitchFamily="34" charset="0"/>
              <a:buChar char="•"/>
            </a:pPr>
            <a:r>
              <a:rPr lang="en-US" sz="3600" u="sng" dirty="0" smtClean="0"/>
              <a:t>What </a:t>
            </a:r>
            <a:r>
              <a:rPr lang="en-US" sz="3600" dirty="0" smtClean="0"/>
              <a:t>is going on? Based on the headline and the subheading, what is the text going to be telling us? INFORM!</a:t>
            </a:r>
          </a:p>
        </p:txBody>
      </p:sp>
      <p:sp>
        <p:nvSpPr>
          <p:cNvPr id="4" name="AutoShape 2" descr="data:image/jpeg;base64,/9j/4AAQSkZJRgABAQAAAQABAAD/2wCEAAkGBxQTEhUUExQWFhUXGB8XGBgYGRwdHRwfIR8gIRsdHBsfHCggHxwlHRogITEhJiorLi4uHR8zODMtNyotLisBCgoKBQUFDgUFDisZExkrKysrKysrKysrKysrKysrKysrKysrKysrKysrKysrKysrKysrKysrKysrKysrKysrK//AABEIARIAuAMBIgACEQEDEQH/xAAcAAAABwEBAAAAAAAAAAAAAAAAAgMEBQYHAQj/xABOEAACAgAFAgQCBQYJCgQHAQABAgMRAAQSITEFQQYTIlEyYQcUI3GBJDNCUpGhFTRidJOxssHSQ1NUcnOCkqKz0Rc1RPAWY4OUtNPhZP/EABQBAQAAAAAAAAAAAAAAAAAAAAD/xAAUEQEAAAAAAAAAAAAAAAAAAAAA/9oADAMBAAIRAxEAPwDYG815JAsgQKQANAP6IN2T88NTnaLL9bitbsFF2qrv1/yh+0YPmDvMvneSxdCG9N0FS6DbEGit/fhg2S1WWzkRZti3lRWQOAbJsXub5oVWAfLnCSVGbhsVY0juLH6fsQfuIw6bzVKkyKwLAEaK5Nc6ziKkyinjMwjmvs4q3AAB33Arbjt7bvophSr5wlfWDew79gOwH9+AL4r6nJl8s8sKozgqB5jFUFkDUxAJoXwNzsMUiP6Qs8IJsxJkovJhhZmeOdXV31hFCVuAGD6gb+Hm9javH/TJ5sspywDTQzRZhEY0JDGwbQT862vawOOcUAeHcy+QzMMGRljLwaCZ5IxJJIZWkIUBtIiXzHOo0T6BvuQGsJ1GIxmUyJoFhm1DSCDTAtdAhgR94xA+NfFT5AwOYg+XZ9Mz6vVGDsHC1uoJGomuVA52oWT8MyZkO0eXD5ZupTl1VlQPE8SxFkJGllVi51D2JXffFq67lWkzcWW+oiVDlvJmlMukLG9gqmoFnCsgJI9QJS+RgJ7o/WJW8w5pIYE80RQ1KGMhJIF7AAm0AUWSb+WF+meJcrPFHNHMmiQMUJYAkLerYmxQFkHcDkDFAyvgvNXko54xPHCJoXZpApoSh8vIaF1phjHp9W+/e2XUfA+caWXTlo9L5jOlW1oBpzUARHI5Cow9QFn9UNzgL74r8UnKwwzxIk0UkqIzCSvS5ABSgQx3vkChgvQfFvnT5yGVFhGUEbM5kGkrImtSbAC0Abs7bfPFW8beHUTJdPgZ08/LiNV1SCNCI/LM7+ohbpdr39Z98QmQ6c+YnzmYyax5iMZvIyaFmjJcQo3nKPURuzbaiFIBo7YDXcx1rLooZ54lVl1gtIoBUlQGBJ+G3UX/ACh74h/C3itczEjTGOGWSSVI4ddswjcqdN0WIAskD9mKv0bwPJBPkC+XhljiGY8ytFLrk8yLZhuUAAFcHihvjvgrw1nsrmlkeJDHIZlkDSAmL7V3jeMgGg6uQVHPJrsC3VfGvUEzM0UUGVmAZ1SJZ9Mw0/pNqGjgq9DgMoO+LR0LxAXVxmRHDJHIsDVKjK0hRGIWjY9T0FPqqvehQ5vDWajzMyPk2zSF52yzq6LFU7h3GY1HUCrKKIHvQbanHVfBmbZs9UEL+dLlJY3DKouMqJqUj0/CzH5MOTYwGkZfqsLsFSWNmK6gFdSSt6dQAO41bX74Tm67lljeVp4hHG2h3LrpVtrUm6DbjbnfGa5LwTm1lsQRIG+vpr8wDQsxHkn0rdc0BwCb08YCeD8ymUyirk6nVwZdE6jcReQXsro3QhtIF0rWSx3DVcrmVkRXjYMjAMrA2CDwQe4PN4hetZ/MI7LG+XQAAgyiQneuygCtm3B7jbbd74cyckOVgimYPLHEiOy8FgACRYG34DEd1vIyNNrSNmAr9Qgmmo0d9iADuORW4sAX69mtdNLllA0lgEkY1SFquv1jR37XwRhKPNZzUoM8Is9oJTdbfFQA3rb5Hc9kF6VIwpo3Adhq9MN6bU+oFAKu2ognYcfCQ/RXN/Y3vsNEIA29r91A/wB6txZAT/QZJSjedIHbVsRE0dDSu1NuTdm/nXbHMc8P5JolkDCrckUFFihv6f2b77e1YGA71HOyo4CqpQgWSwBG5ulI3qh3HOGa9Vns2iV2pwD8j3GIv6Teq5vK5cT5SRQyk6kdAysoR5GP6wYLGeDXO3fEJ4q8cT6OmtlHEa5tofNJVWZRNsoAIK2NEl/NRgLm3VJBdJe9D1qLG+/w7HYbfPnbDnL521BZwjfq7NW+24A5G/44rOZ6zmE6quSM4EJyhzBcomsFWKnetOmhfHvgme6j1EZWeSKRHcNG2VPk0JUl0BFYFhThiRd+xIF0AtE2erhw33AD/v8A+xhL+ET7n/l/7YgujeKHz+UgngkEMnmrDmI2QNpawHUAkFT3Unsdwe1r6gshjYRMFkr0My6gD2tbFj8cAzXqJ2+L8NJr93H/ALrCxzQ/zjf0Z/w4zFvH2d/guPOtJCjrmjBmI/KPoF16RrssqjVR51H230HJZic5uUNKjZZIY2Hoo621avVq4Corcf5Qe2Aeecf15P6E/wCDDFs5mNdBfRfxaXvTvvXk82Btffnaiz8DeKjnkzOpfLeHMPHpog6OYmIJuyux9yDxhp4K63mp83nocw8ZTKyCNdMRUteqmJLHsvAHfAH6vk3zI05jKxzKtsmtWPro6ecvsp2BO+xOxwOl5E5YucvlY4dekN5asthbA2GWrYEkDuSeLxzxH1zMQ9UyWWWRVhzIlZ7QEr5aatmvg97G2JXw1NPNqnaZXy7m8uoQAlOzswJvVyAAPSRe5IAJjPZjVwwX5xuT2viCv1q/DC0WZnLLdhf0vQ9jf9EeQAdvesF8a+IRkMo8+nWwISNLrU7GlBPtvZ+QOI3qnWpsjNkxmJRLHmZPIc6ApjlYegpp/wAmSCCrFiLB1GiCFkTMAfpSn/6Tf3R4BzA/Wl/om/8A14oeV8WZjKdUbKZyQyZaVhFl5yiKVk0I+lyihd/NC3XOnsTVu8NrMBN52YaYiVkXUsa0qnb4EWyQdz+wDAO3mH60/wCEZ/8A14IHPvmP+ED+tRin/Sl1/N5Ewz5eX7IeueIohtFkiX0krqBPm0d/aqwTxL4hzDdTyGXy+YMeXn1q5jWMsWWNZB6nRqBSROPc/gF3Ut/87/kwoJG/Vl/5P++Kt0bq0vUJM75Uzwx5eU5aLQqG3UeuR9StqGogBRQob2TtEdO+kB80nT4V+yzGakkjmZaPl+SLk0arFvtV3QY8kA4DQdZ/Vk/av+LEVPFmiBVg9yOO/A88d9J/Bh3FRX8KOnUm6dJK5SeDzoJAQJIyCQ6aq3FLqBazyNxVQXg/xFmPNfp+flcvLH5+UnB0s6EatOpQBqWvbs44qw0TpaSAN5hPPpurr8Ha/wB2O4R8ORlctDbvITGrF3bUzEgEkn7zwKA7YGAj/FOZTXl4nV2V5GEmmN3AQwyodRVSACzAfj7XjKZOhT5bJ5CKVZXkj6kHNRu2iCJ3QHZT6b1OPcSbbY3fDV+oRBFkMiCNqKvqGlr3FG6NjfbAZx4gghn63GZozJlvqTRuzRsUDFmIF6aDUb9xeJJevqImjKzeVBLlYoyYXBk8t0aWRV06tIA549O3OLXN4jyiVrzUC3uLlQX8Qsb+6N/wt7HB08QZUsEGYhLHTQ8xb9fwbX+lYr3vbAUjO+HpIOqQZrKfxXOSL9ZQA0HGp1lrtqI3O1Et+vtozDCX1+LzPL8xPM402LutVV76RqrmhfGGCdVhZdS5pCvmeTYKH7T9Tj4/5POAz+PwfI+Y6zlqqCRfOgsbedMhtgf5JUqR7EYkOk5vyOkZdc1IqT5tUQlgdlYJHqcWD6YFXUxI37ixi++YNRTzbdVDMvp1BSSFJFXRKsAf5J9sMD13L6BJ9bTyyWAe00nQCX9WmvSASfaj7HAUnJznJ9ek1ujJnYV8xkUqqSptGG9TBdScb7lxjvhDq8EOd6vK71G8yOjAMdYCtZjAFvv+rf78XWHruXYkLmkJWyQCliioO2nkF1Fc2y+4w+ymaSUExy6tJ0tVbNQNEVswBGxwGU9Wzi53PdIfMIdDLmDMhVgEWQfZJJXFrpUgnfe9jiZ+ivNtl3n6bJrZIZW+rSlG0vGbYrq06dSnc/ea2GLzHm0aVoRNciAMyDTYB4JGnYHt70cKmQaxH5p1lS4X02VBAJquAWA/EYCs/Sl0GTOZBlhGqWORJkW61FDuv3lSa+dYjfFsQ6nJ0+OCyEzK5mZipHlKgPpe6KyEtpCH1cmqBOLWOswFWInsLIIWoAlZDVIQEsMbHI7j3x3I9WhmYrHOWYFlqgN02dRaC2U8gbjvgKvnumw9Vjz+WbXvKHhdo3AUiGNQ8ZYAFdYcEDm2/WsyX0ax5hclWbB89ZZFcsPi0tpDcCwQoOrvd98WDN5hY9OuUjUdKigSxomlUKSTQJodgTwMN36nEWhT6wQ0wJirT9pQs6SUokDesBX/ABnGuYm+qlZT5uVni1iKQorSGEx24QqN0Ju9tO9bYpeW6dNA/QS8OZdoRJJmWXLyto8xUEasVQi1VQlCyNG+NYyh81dSTy6bI3VBuDR2aIHnbDT+GoElaNsw5ZGVHDJSqX+AMwjCjVYrcXYrAVzwxlW6bLnkkjldJp2zULRxO4cPyh0g6ZFIA9VAiiODUF0nwPPlE6dmihaWCaWXMRJ6mCzgA6QPjMYC2Fu96va9N6b1aKcyCJixicxvaOoDDlbZQCR8r5HuMLLnELuga2jALgWSNQJX8SBdc8e4wFRHTzN1QdQKSrDl8v5UYaNg8jszaisZAfSqtW4Fk7bC8MOreGn6h02ICOTL5zK00BkAVldaoWCRpbSNwdiFPasWvJ+KsrKcuEkP5SGMFxyKJNItqLKO2+9X2xJZDOLKgdQwBJA1KVOxrggGtue+AQ6DEy5aBXXS4iQMpqwQosbbbHbbAxIYGAhfEOZahCiks6ksTrVQg+IeYsbaXYbAc8kcYpfTYJX6d0+MHMZXMZeESLJ5LMFdQY/KkjK76lJ22Owr56acVgdSnzGZzcMLiJcqqqGIB1zOmv1WDUaqV4okk77YCJy2TaTOZAPA0WmF81OArGMTtGqLHrNrah5TV/P74mPJFpXL5edsvmM6kJjWNhUWXjH1Ym11CMypd2F9Vkje5bKeKZzHFOxtZs8MpFEAvqQM0bSMavXaPJsQAFArkl/4a627ZKbNzzEoWneI1GKijZwpFKLJVNVm+2AhYOnTxRZZGEnmR5qTPZx1RjqCtJSLQJZnJQKq2dK+3LrpuSfLZgylHOXkgXNyaEkLHMqpST7Or1OsitVcx8XZwvL1vMRdF+sSSk5t4FkX0oCJJNIjUJpqtTqpsdzv7IfwrmhJl41ncnNSeSPMjjDReV5pzEgVUG7qi6A1gbkg8YDmVOYTOZ6RYXaWTJI8Zp9DSqZSsYdkVQQHRa/E76sSHh/JpHlIEZJDHl8uA6mOQF5PSWpNOpmtWsAG9db74b+Ips5FLAiZo1PmUhQBIiQm7zFiYzuscZUV3Y32q29PhdIkWWTzHApnIALH3pQB+wDAULp3SS3Tsus0c6yzySSyyoriSB2kM+qit7TJEvBur4s4tfhBJhlwcxvMXbU+jQZAG0RyMn6DNEiErtXsMViLr+ZkzsscUvpObEUSsIvL8uFFObFhfMZ7ZqAN2BvQbDd/HE0WVyudk3GYaaTyAF9MKRSOlEC9foQliat22Aqgk+iZ50zGbmbLz6sxmQq3DIAsEUYAdjp/S0uVUWxLqK3Ncy7SjqUeaeKXQ+UkBqKQlPWjRxkaNn0q3pF+on3XCfW+oZyDp31lp/tmgsoqpQmlKCERqUJ0IzlaJJNLdm8OMp1PMS5SWaCR3mUtAsL+Up1xMVk/RrznVWYA+gejbmwLlcpNHmVzASQwy5fzpU0tqEyFqUJyC5nJquYrw08K9HmP8Ha0ZPq4lzOYZ1K6p5gwKANua81yWHp2UAnFj8IdQM8ckmqWvM0COZQskRUAMj0N21Wb3sFd8I+Os9JHDEsLMss2YihUoAWotclAivzSvgC9Zyrrnos1oeVI8tKkaIL+1ZkNfIuq6QxpRRsja66eg5j6kEAZs3k/LzEZKsFabW8sqI5oMjBvK27YfSZnOefl4Hd4/OzcjoLUv9VjjtlkK2LaQqL3YBxZvEn408RGDL6oHXWSpvkaPMVWrtZsgf7x/RwFgyUHlxolk6VAJ7mhufvPOKj0XofnDMzZpJfXnDmBERViLSMvYA1N6Y1bTdXsRscOPGXVZMtLDmFcjLxMi5pf0THKWQP8jGwVtq2Y3wMNMwuZGYyUP1iYNMrSSrqHoSOM6t9N2ZpUF+yiq9Vgp4WkzGXywDZWUyuZszNwPtJJCwiU6t29Y9Xw0h7kDDF8hnIW6myRtLJPl4xEyLoDS1IHNNISCNamyQKWhwBiw+K83JlumzOHJmSHSrjkykBUP3mQjbFf6iuYWGAebmY5cxPFlgGkOoFHYzy+kkDXGjGgdIGkijwC3UOgSvlhHBGyS5Ncucq0lBWeKy1U1gMv2bXX44svRIQJJaR18sJArFyVkVFB1Kl6VpnZSQNyp9tmXi7rHlZOY5dz5gjlCMAz6DGp1MefhI02dgxAPfEZm+uMZYhIXXLRZH67Oy3bk7Ktj1FVCu5A3NLyNiF3x3DDoa/YR0zsCNQMl6yCSRdkng8HfjHcA9OI9+kReY8oVtUmnWAxpynwErdWBtfcAA3Qpn1fKSh3mjnEY0KKkY6FYMbaj6RaEjjkA4S6emZT1yTxNAqtqOr2FbuV7EEkk9vwAOG6HCGDCN7UyFKNBGlJMjINWzsSfVyNTVVm2h8IZXyxFolMYgOWCea9CIkFlA10L0i2+IgAE1hm2VzcEKJ9djWQxotysG1ONnYFk1GyVA++6vZlOudMnfLqsuZVH1FRLqKWZF8tUOlVuy5AHvoIsgYB9J4Vy8nqdZb1xvvK+xiJMQADUFUksFG1myLxyfoOXjVpCJLSRsyZDI5cNo0sQxa68sadPw1tWEJ8jnFDO+cREUE/AAFA3skjgc9gBt2svOrzKmXaOSRfMaFwLItyE9RA77kftGAok30hdGZ4JtU+qDV5VLLQLCmJW/USG3ZgSbO/OJF/pi6ZXxzfhC+POkXwj7hg2A2mDxr0JDEQuYJhkeaMlZSQ7/GbL2Qx3INi8PE+kDoqAHRKQyNGFaJmCox9aKpJCKxG6gCxpHAAGFDCuk6LrYNRPzYbCv8AcJ/E/LAbPN486K0axt9bZUZGW/OJBjNx+oyWQp3AJIvfnBl+kLooZ2C5rU8vnsQJB9pWnWPtNjpNbfL2xi06URxuqnb5qD+3CWA3PLfSb0pJllUZrUqOo9BN62VnZrktm9A3PAB7cK5v6VelSyRSOmZLwsWjOkjSSCCaElH0kjcHYn3xg+BgNyz/ANJnSJZBK6ZsuEMYZdaUposBpmFXQv3oeww2l+kPoxiaH6vmzEyohTfTpQUigGegoHYUD3xi2O4De+g/SF07Nz/VVy+aJzRCN5xDIaU1dzsRsK2HtjRf4NjMwn0/ahSga22U7lauqJANVyAeRjzB9HbV1TJf7dR+0Ef349Ct0cuj5eWYNrlWetJsKSDIoJP6Th6P6IaqNWQmup5FJlCSR61sNV0LU2p5G4O49iAcJ5zIJKUaSIs0ZJQ6qKkiiQQ2xIJF+xOIJMi0jFRn3J0ldFGiAwBPxC97UkHk0DsMKZXpzo6qc6X3VgtlQEBYkAAkMCCq1sR8VnjASEfQoFQomXjClTGVJpdLHUykAEUxJJ97N84cv0PLMixmCIoqmNVKgqENWlcaNh6eNh7DEFJkNUsvlZ0xG2LrpYDctwxcXRPY17BbwIulVrCZ4opkchdxTOWcbl7beUb8NS4C2gYGGuQzSN9msgkZFUsRv8Q9JJ43onn+sY5gCdXyaSwyJIaVkYFtrW1ILCwQCATvir5vokDFj9dOj9NCyFQKKrR201v6jZJUWT6g0/1qZEKliwamKkSaAK03qHmIGHGx7XxiEXMaSoaQUpBa5DY3GoajnLUADSVNjZtiNiDiXp+XIVTOfsnLkmSOwSy/ETwNSgfMnDXJ9NyiwlFzDMNcLajNESGjbzYq20jdeK3C4JHmSENPZU71KTor0kSA53YFtqulqj8l8jn3TUVYMSNIYtrXUDsKbOHcgcbfEtnnANx4eyLI7PmGqRvUxkiPPq06gtUT6qN2cOcv0nKjzZIJfMcwyL8SsKbcnYXzQu+57kkyS5rObnywBdgaEuu4/jNajex49J23GOwyTsHEqhVCH9FRZ+VTOQK7Efj2wHkyL4R9wwbBIvhH3DB8AMShyhWJk2Jf6vKtHswcEV7hpNJ+7EXhZcyaIO406KN7DVqHf3v9uA7mCSEPugA/AkV+7CGLJ0bpXnZQsBqdZJowN++X8yP/AJ4mA+bfPFbBwAwMDCkEDOwVFZmPAUEn9gwCeBgzoVNMCD7EEH9hwXAT/gD/AMzyX84T+vHp7NdKjkkSRtWpCpWjQtTY+ffHmDwF/wCZZL+cR/2hj0ZnM45P5xK03cb7c0L39z926jAE6v0fLDQHRmChnVR5hAFi6CI3djtzv8hpZRZbKxeWwSQU3mD7OdiTd+r7DUN/uoHT8NDC8uZLDQ0npJa9Tjda3B3NgKCTse54wqDlgEsGhYF+SNV8g771fHzGAbdWyWVcyBxMGbVZjjlNFlZCwqEhvSSATYr5YlU8K5W9XlkkijZbj7r/APdnDSN8vrSg+oqaIkjFAj49nBvSQ2ob0QcOJ8/HQ3kO17ToL3/2ovg8fPASPTukRQFjEpXUAD6mI2sigSQN2PFc4GC9OnVmfTquhzIGFWaKgOa4IOw4+WBgF821I5uqUm+K2Pex/WMU+DNOzqPMY3Wwk+LccflR359+/PBtmfywYara0BK6WZd9juqkBvhGxvuO5xV4i5YAu2+m/VJYAoX+evgm6578YAsPUCdLCYaVq2Mp0gmz6x9as7War29qwIp5BsZDdgGpSSxXTaLecNOpdtXv6eaFqKrMy35gJ0jSZHGrcgkESUo2C8XY1fPDjpiyktobUwog+oVwPUGaiWFngVfF4BzlevOELSIX7jQI129z9uwNmxsdipsDDvJ9SWYEFSvpBNshsHmijHbcb7c7YNeYtbFi1uio7U3I4vfY3ttfdUu5U60C+k8Nq39uB23vAeR/J1uywqzrqOgKCx036dhvxWFX6XOASYJgAus3G4pbosbGy3tfGGuUmZNLIzKwAplJUjbsQbxY/D/jfN5WZpdfnl0Ebics9qCSAGJ1CrPevUbBwFbwdoqVWtTZIoH1Cq+JewN7Hg0fY4UzcweR3CrGGJYIg9K2dlFnZQPv449i5aAu6oCoLGrZgqj5ljsAPfAaF9DYLSzxlWCyKkqGiFJhcF0DHklJSKvg74qmS8LTMWVULmOQxsFBJ9DaX7dua5r9mLZ9FXiyKARZaXWGObV46HpIlTymVj2AYh/njcJuiZeR/MaGMyf5zSA/BBpxTDYkbHvgMD6t4HEakjVe4o0AopiCee4Avbg2OTiD8N9KgeSZM0WtYXeJFYKJXXfyyxB3oEgAbkV8j6Jz3hRHUqk08YPK69an5FZNRA/1SuKn426Q+Wy4eFIfNjCl5wWhkO51+pBq9WldtRsA6rNEhlSNCvT5DKrGdm0wCStVaUDMPRelH1kbjhR+sMVfDnP9SlnbXNK8rVWp2LH8L4332w2wE74E/wDMsl/OI/7Qxv8ASodpUY2dXlye1bNc6nXVb7gekdhjz/4G/wDMcl/OYv7Yx6L6hnxIV0MVIDEqHF8c+ideOd757c4ASZjL6yR5mq9NrOm53AFGXvR2r3+eB9dg9JHmbja8wvDA3sZtypUj3BGxqzjkzNVCTfTY9bgm/Y/WO3zsbc7iuSRk2wZrB2XW++4BU/bkHtztvXvgFxJCWFiQHe/ygbHe1NTdgxPsBxVDC0U0ZrSshJFUJu1nuJKO5PzG3G2GoiLDcnc0PiNWRqBNmxpo7ivxF4VMRr9IXYo+YfcgaipJ77/98BK5FCCxKOt0fVIW/YNRC89sDDXpEJVm7bCxpIs7WbKjk9rOO4A/VXIIAZxamlCFlbj4mCNp5q/mdjWK/HlpGbTpoqd20va76WK3l9LXyOARvwCcWbqWVRlLMisyq2klQSNr2sHuB2PAxWo8/PrTU8gF71vt3/yI/D51gF1tS3mQ6w76uJdtyD8OXHz+I7jSb3w6jC6SRll0gsdxLdqG0HSYbN324s1eEEz7mwZSLcaSlHbVXp+zINkULvYtvYw4DyUT56Vp2PnA76rJvyhVepduwHfcAmj2CfqsdkE1ol9Q9eqyYBRPsRZB7WLW6bGAxrLpFa2SoYcnjeJe9nffg1vh1ksvqAPnszKfVpcMDRJo+n8O37rw/YYDxlF8I+4YPjbM34C6Lk4Q2bkN703muNW5IVFU21LQ2v3POMyzkPTzFN5BzTTiWRohpUxiBWOkvdOPs9y3II3FYCAwMSudyEfkRzQjMFSSshkRAqsFUnS6sbG55Vdh9+GM8ShVIZiWs6WTTS/om9RDahvtsPfAJBzd2b23s3tVb/KhXtQxvX0J+LpM1HJl52LyQBSrk7shsU3uVI+I7nUL33OCutEiwa7jj8MWn6MM60XUoGWYQqbErN8Jjq2VuwsqAGJFEg/Ih6fw26hkUlRkfVRBB0symiKNFSDxgmT6nDLtFLHIaukdW/qJwOp58RRSuaJjjaQrdfCCfwuucB5j8fZNYM9Ll1DhYSEXW+r0kaxVbKtPdD5nkkYruJDrvWZs5O+YnYGR64FAACgqjsoH953JOCdF6c2ZzEUCkK0rhAzXQJ7mt6wFi+ijpyT9TgV3ZdH2yaa9TxkMFNjggNdb7Y3nNyX8AI3N2zMDVb/GAKsHGaeDPo1zGVz0Esmay6tG+oqhZiwogr6gm5BI+Xscab1CEhlqPRuTa21gckjyjuNiBYvf54DgDGqHIGxDXd0Afir1j4u1XuMEbVVgM3y0twB2PlfMj8LG52fw6EFK8o1C/TD7CifzXxHSdj+A4weWaruWcUK2i79j+a//AJgI9cuwItTXBpWPLXx5G9EBh8yb2wI4CKJQiyLpCdr9X/pwQfb+sYkBm11MPNm7DdFobgWD5f382K1HsaTGeFka5t+B9mOB22HJHfu3tgHHTDLqPmFiNO1/f/sk3+Vn+/HMHyEg1VqkY6d9RHvW4G2r7tsDAd6tmGUelbBB1GrCjbc9qq+fbFNWSEMN1JJrmKzsC5XcG+K/eMXDq/lkBXlKMQQgEhUsdtqDDVvQ/HteKeJAx0tKKtWID6Sa2oN9cNEhiPv3N0MA4EiobZwpGqPdkBDALVXKKIZ9VCiBfci1FlXQCWHwlQxeIi/VsfyndhqB57jffY+Sz0kbSbgFiZLYhhsSHWjmWCnWdNigKA3A2mU66vPln3sMhsWBezH3H91jfARUMsRAK52IAvpNObLUpZCyz0Wojji/niQ6KR5h/KVlOmtKs5+EhGNNKw2ZCDQu7s3dqL10niI1dD1d6JFgDYbHfjBun9Y82QJoq11XZPBG3wgdx398B5kboObluTSJAp06jPC1bihZk2+NRXzGHuUOfRCiCEILdlEmW0kFTGSwElEHXW+11+Md/wDFWe753Nf08n+LBT4lzp5zub/+4l/x4CxdJ6j1HLBxHDldEzeYEJg0alGkmNVlAF6aI3FjgYiOs5POZp2mkWO9NWssAVQgF/5XarsknvhkfEWc/wBMzX9PL/jwP/iDNn/1eZ/p5f8AFgJrxXkJp5Q65SPLKkYQr9YgIOl2BcnUoHqYKfYjc4V8IdKz6OfInXLCSkd0mgZjRHpAEl6hr1crsbvjFe/h/N/6Vmf6eX/Fjn8O5r/Ssz/Tyf4sBruUTIwVJNBmM9JWn6xmMxlnBsAnQr5r7MeodgaI33s1vxx0H61IrZLp7QsPs2bz8sAw4plEp9dsPVq3XYg0CKMeuZr/AErMf00n+LBG6vmDzmJz980n+LASieCM+aqAG9hU0B712k2323w4yPgvqCyK0aaZFIZSsiWDYAIpj3IxAHqMx/y839K/+LBTnZf87J/xt/3wF66H4Kz757LTzUxE8cjOzMzUJAT+jtwdtv2Y2s9FYszFIms9yl0CCASMvdGq5sDuTvjzZ4WzUhz2UuRyDmYeWb/OL88ehpMy7NbAsQWUWh44I9MZoHYX8/2gfMZAxMhZBtVFI9eor8OrRlyV2rihSjit+plo9JLI+kjT6cudR31bjyLI44FX88Jy5QkG0Y7D9FjuL2r6tZFj53fzwn9UaydFk69R0fEbJP8A6TfcB/m229bhJSZWOz6Z+A20dA+m7Hp+LtR3vDyLIRONVOu52Nr+l7fq7bfLEOMmfTUZAU0Ps9wNrA/JidILEjfe23HZX6o248oD7kFWRp/0cbUD/wAXtwE7lsqiEUSTRG7E2Lsnc77nntxjmGPR4WWRrUgaTXpAHN1YUe+w+/AwCvV4tWkhHbTZtXKhTtRKhhq9634OK5laLkSSsqVVhnthY2+LUt0LPI3v3xZeq+XQ1hidwmlXNHb9UEDetzisQo2q2U7HURoY2RpJB/JhyFA25qhZ4CTy2gOCJZDf5v7Kb03YBYk0aFj1ACq+/Dv69qoieUAUDUDc7k8pY259vleI+POzkMC7XpJFBrB29J/JeL2uiaJNGsLJ1GVSTqZqvZthwK2GXUkW3IP49sA8Ob2P2uY3LMKgOw/V/M1tWwO5sc2MK5KUs49cxpQCHiKKT+tZjB1H9W6HsMNct1iV/hiXjeixo7Gvh7g8+/vh5k8xIzepNIoHvzttv+OA8iNyfvxzHX5P3nHMAMKRtVt+rTfsIwnhxk69YYXcbD8R6gf+XAP5+nosswZl9EjrpF6gA1aq0aCK4XUDf77D0aONYXcIDbmM++6l0KkEbVan2IO/swPT5JpZnpReXVyC1ksYARp33JZG3+/vthXK5dWqNifL0RykAgF7WlC70EX1fizHjgInryAhJFAAPpJHc0Dx2I3F99uMQ+LL1eCkkjCqBGA/FHfkcdhW3zPvitYAY7jmO4CT8K/x7J/zmH/qrj0rHNpJZY/KrclFclvVVNcH+tdGwLPG+PNfhX+PZP8AnMP/AFVx6Nly6gizGaJvT5ZA9XL/AGYr1Gq+/k74Byc9Kpss1Fb/AKzx5AI2Av5E7d8Elz0mkU7gAnex+G5j323Hz1XYGEpipFUpFHa049Vjnixxfwgcdj+apNakosL3XY6fQPzootbACjZHarIKJnW1XrY77At3ANCtu43H3e+O/WmtRrb4RtrWyTWwPmCz6vbivb1JxhnJKAsQyn0tdUKAIGY4PJ/eMP8AL5Ug+pJW32IelNXWxmJo139xYG+AHSM2WkZS4Yhb2ZTtexoSMe53ocDAw7ycdN8Ei7cs+ocjtrO/zrAwDLroX06oleg3rKltHFkERsB72a44O9QClCaAiZqX/N2xJF3+Ti71VVX6F4JJxaM31SCM6ZJY1J/RZgD+wn2OGxzuWZT5ckII7ijR+dV/XgIJDfJA9WkkGMmn9VbgCyysd+S12bwrAEa/VGgIJLMVHpHIFNq9yQQB6RxWHiAA7SwC/ZJav3NS1xg65zn7Ue61BPsO1+vfvxVg4BtHCihgM1GgIAtXI3oHs67FSSN+6/jMZDIuj6mfVd2LkrcjgNKyj8B91d0cv1uJBpZpGazZEE/+E/14InijLl1T7YFmCAtlswq2xpRraIILJAFnkj3wHlIKCWttNAkbE6jY9O3GxJs7bV3wQqaBo0ePn92NU6T9GOSzMYMXUlaUncIY3AscaPS4N3yfwwjnfoTzan7KeCQfytcbfLbS4/eMBmGHPTIg80SE0HdYyaug5CkgdzTY5ncjJCVEqMhZQ66hWpTww9xiw/Rt4f8AruejQ7Kn2rH5KQfb3ofjgJfo2RkjzGXEpUDScu6sa1FZcygrf9Eqnv8AEMQSZHMaoUZGDhDGN96jcoe21Fa79saX9I2TghmXUrCmfMgo1EWwaRt1Iu+d79R97DbxX0tvMbNxLbSxl0I2KBoy5JYAKAC7Hndh+0Mz61L9s5X4a0Xd6q+en3H7rut8Q2LF1lFWEKocgAb0dOwABvWexqq2O22K7gBgYGBgJTwt/Hsp/OYf+ouPR/11GbmJaYqQrKO/xNUosAj7xTVvjzf4Y/juU/nMP/UXHpWaZLOjWN2u5CwJDUwFTen+rixsBgEmzV7KW1FdAAcGmNij+VAE8kdxa77Y5PnB6tLX29L8bCr/ACoerTtexs396jkjW1vQ92Y02oWGqQ7hb9h+8YKJCoo6mrnZ+woi9+eL+fvgA8jKD6ztbE6jRFALt9Y2DarFkfECarCkM4ZT6r1CtmY97XbzTyFravvrbDmPKOSGQ2oA03qBN3sQTsQWuzfFbdlcrlpU2UVYH6QPA+Yvc98BzpWYuUqTvpO1ntps0XPFjt35wMPsusmq2O1cbc/gPbfAwBMl8c+/+UH4fZx4SlyUxYkZllU3S6E25retwLH7PniOi6UZJswQ7IVzSycXZGXhAHPFiyO/7cSy5WXe52/4E23HG3tY3vnARcU53vNu1gMKhIoU3sDzY259I98KE01mfMn4TQiajVA8R9yDt/KPyp555janeWT5CEkb/wApVr374XGfH6kn9G3sD7fP9tjnAMIOkuVH5VOb33pT+zSCPxGDeJjUScfxjLc/ziL9+JLK5jWL0svamUg/vww8Rj7JN6+3y/8A148B5GlUEmwDucTfSfF+ey35nNTKP1S2tfwV9Sj8BhDK+Hs3Mhliy00keojUkbML71Q3/DDPOZGWL87FJH/tEZP7QGAuuU8eQz5f6r1PLCSNQRHLAAJYyeCoZtIr5ECgAVIxXPDnW5MlOcxl2G1pTEBmVtxaBjfwgmrANbna4XHcBY+rdefPTrNmgzRho0kZV+EXdAj0qxAYjjgmtjjWYOgJ1LpS5fLzhRDIY45SPMtInbyroruYmWzXc7cYwxc4wTy7GjfbSu5N+o7buASA/wAQBoEDbF9+iPxYcpN5BI+ryvbAkAq1adYO22wsG9l23G4Muv8AhyeTNSZaONWnEmkIrgCgC3p1VQK6TuR8QHfFW6v0PM5U1mIJIvmynT+Dj0n8Djd/EEUKdYyso0mVyqEAqWFalJZSbGxFEAfCd9jehtGCKO4PbAeNAcDHqnq3gPp+YvzcpFZ5ZB5bf8SaT+/FP6r9CGVezBPNCewapFH4Gm/5sBi/hw/lmV/nEX/UXHpjMs7M5IYhTXDcBhxSb7e197xlcf0OZ2DMQyJJDMiSxuaJRqVwT6SCOB+tjYGggjdvMcGzq0siUCTsdks7nuTgI5ozW6kEUt6WN3fcwb9/fnnfDV0f9Qi9x9kxOkHfY5a7XStCh2O/d806WVGXy52YISTuGLUPzJADEmwCa1E7jnscqki8tlx8Nm2v3BH2G9Dj+7ANhBWxj49NCO+CDY/Ju5DH2FiqsVxYj6bTf/Z/hV/Vdt1O23N8EYeenc/VYCe/xexNfmLwvl501HXBGoNEsqsxLcj/ACQurvVfOA70tSJfh5TnTXFCvzK1uOC243A9hh9lPJDHy1VWNgkJpuj70LwMBGx5SR5Mxok0fb/yqNwwjgEdwe+HIyEinU0xKj1EDzLNAcfaH2uqN79zeGTZdZJZwUdqzA+FUNAww3euxRvtvscD+DFst5UxPf0Zeze53ofP9+AlTk0rd5N995ZAeK/WB78e+CnKRA2XfauZ5K7fy67fjiPTIpp0/VZOfi+xB9XJsNtQAuqv2O+HP/w9Dtq1GuLr+4CvwwEnl4gqhVsge7Fj+LMST+JxH+IluJN6+3gP7J4z/dhdenINg0n9K/z/AJXz/qw164NESUSft4F3JbmaMd9+/OAxn6N/pMy+Ty5yubMlCQhHTfSjWST6tQ0teyi6IoE3i49Q+mTpkUZ8l5J2ApVCut/e8gG3uTZ+RxS5fpNh4GVFgn/J5ff7/s8KxfSWkjqI8jZJChFSEliWAA/Ncmwu3c4CM8BzpmnzcaZHISsQ+ZSKUEv2+yhfstgckVftxZOrfRE5aOSKKEBlCywJLKgjY7mRJX1k18IXRW96Th513xVlsvLDDJ5YmavNVY4GSE1sZHMQu71EDtvsKuP6l9K82Xk8swttpddMkVaGGoAfk+wII+e37QrGa8EmUZlsnDmGjhYxqfspVd1/OVKHjOgbAUj9++wq3RJW89FhQZh2OlY6PqJ+QIII5vgEXwMX+L6YJVXSIn7cSQiq5oDLV6u/7qwX/wAW2DFly7LZJpXhoD9Ufkt1+N4DQVGiTJyZvMyKYox5iyRPbOL31IfLABb1H1fCtnvi3z9cyyOEfMQo5NBWkQMSRYAUm7rfGJL9L7gkjLsL32kh2+YP1W7++8czH0xSt/kpBtW0sPtV75Q798BvysDuNxjuMEb6ZpCAPqzaQ1158dVZOn+K8Ua96A3uyUB9Lr1XkSfo7+fDewI75Ot7s/MCqG2A9A4rGdyjGVg+tUNm1DvY3FUI9I2PBP7avGW5D6VWkzEQOXb1SIn52I8sB/ogJ5J5HJqsajNkQZJAAgJLN6wgF2d94LN3d2b08nfAOTlYuxkFtYPk2QSAd7Qnbbn+4105SHj11Z28kUA1Aj83stCr7jvtsgcgp+J4b27xnhSF2MX4/wD8FYN9SUcvBf8AuAd7/QujteAcR5OLY09XQBhUVddvLBA9I342wYxxlr9YI7eTsPxMd73fNHfDUZJeC0FXXxL22O2ir7UbwouUFfHCx7WV42AOyc1S8e3ywDrIQoJAQX1aSBcYXYUOQgr4Rte/7MdxzpuX0uDrQkgg6dNng9kBP7eK5wMBFNNKk8+hqDZkWaJr7HLgcI1Hnmtjz3wmerZirDb+x1LxXvlb3Niq+YPbC79MM8mapwpE1AlSauHLnamUj4T37/LB4PDOk35iitNBRIN1Fbjztxsm3cAjvYBqnU5CTeY0g3pNx8d2rydiFGutxWq9hhlkmBbSEjcjYL9kSxAIrTpQ+kcb3ZIJG+J6Xp8EekuXJAKDS0zE2DdhWYnuATxtRsDDqTp0HJZhtyZpAeOT6+aJ353OAGS6cjJcmXiUn9HQuw9m5F2TwSN/nhLxMKhjAHGYywr5fWIv7sKZRctGxKSC60kGYtyfZnI1EjmrJvDTxJmkeFCjqwGayoJVgd/rEWxo+xwHlfN/nH/12/tHE94L6YM1JJBG3l5hwjQSFtOkqbkGoDUCymhXNC8QOc/OSf67f2jizfRUoPVspZAAZzv8o3ofeTgHnXvouzuVikmYwtHGpdirNqPvSldz+O+KOBj0z0zrc2bzE2WmyQ+q0QJ9VowpSqshWjat71scee/FGZglzcz5VPLgZrRdqGwDVWwUvqIHsRxwAiyMADHUQkgDck0MHykgVgxBIFkAbeqjo/ANRPyBwC8+SZIUkZRUjOFNnVaUGUjgUSDe/wAQ35GGeDtKSqqeEvT8rNkft3/E/Ki1gOYGBgYB50b+M5f/AG0f9tcel+pxvqIcsup20WygsOSBc1mgONqBO3GPNHR/4zB/to/7a49M5/MyOXDMtRufhtTp1EfEs4OrTte2/YbYBgMwpHpdLZiANafpWAK+tCzdEV863OJLp8Ky0FmSyLKBiXC36t1mIvcDVuO3Bw1lLUV1sdKmM+p9yQ5uvP8Aivi99huKFCXUyimYGwANTjjTsSs3JJ5+8m97CXbpMnaQcC78z23P5zkkDf2vnBv4JfY6xY5/OCzQr/Ke4B3vviJE8gb4idtiNW4A1Ka83u1Gze2x2OOBmArU3wjln2IHuZe9HYH9Lvp3CdyXT2RgdQI3v4u/tbGuL/E++Bht02GQurnVoA2stvzyDIffkreBgIjN5hUknZkjb8oYXIE2+xgF28i0Pfn8MNhmUIasvlR6rFxxG9mq/tgNVDTe42PI4XzMRaaSpFSsy3xSBCfs4LKgqdRFcbdt8JvlStgzQ2NS0cyvswe7gNMtjbfnfj1ByHNg/DDBqJbf6uu3OsECc6iV9jRv8MKfXX/zUQUAEVBY4BFU/wB5+4Ac4J9VFhvOyx0m21SxVrJs/wDpxV8bUa+dkh+mx6CzTZcitraGjp23PkcCyONrwEh0rPoNfmoOxBTLsBe4PAazxRve8K9fdGy8bRqVBzWWG6FDtmYv0SAf3YR6PDl9SqFybychkUambksWC82CSR3w+8VfmY7r+M5X/wDIiwHlLPfnZf8AaP8A2ji7fQt0ozdTR9wsCNIxFVv6VU37lr/3cUrqP56b/av/AGjjTfB3Rc7lsmkmWiZZp5A5dkNKg1FLo2wKo/pAo+em9igG7gbYzDrv0V5TM5p5PrDKTReFSopSCqFdrWit7gg6SK5xp44x5i+kHPTxdRnuV1cgpsCg0PvSAsSQe529V1VCgmfF/hdD08TwwqsuVmeDNeXQGlTSyG92saDYJrUQBQNIeEvo0zE4jzIaB4b1AamOugTpNpQFgA3Y3PNVijydSlKuDNKVclnUyNTGySWF0TZJs9yTjW/EfVZsplsllsu2rVBHHmQGYqmlYyFG5VCykk+6m+4OAj/o38J5efqObTNJG/lhiINLBBqcEOq9kA2VbOzjFx+kHwBlfqErZXLQxTRKZFKRC2AB1KaFnayPmBin9R8ZZLp6SR9PXzc26CGWZr0AJYVgpJDHuFqqqztWIDPfSfnpIDl/sViK6No7bT7WxK8bfDwPffARnjGBFly8McaxhMtCGsIpLyIrs0jgAE+sAseNPbD+T6OcxHAcxNNl0i8syIVcMZBp1AIraO3Nmx7HjBvAXTssxaTqMcv1agyzElYxo8wEO/6RJAVUBJLACuai/F3VPrM87jVHGkirDl21egFSLCkhU2jWxW2pVGwwET0o/bw/7WM/84x6WzWZkMtsWKpI2k+Wx07kWKgsmiO5Hp73Z8zZI/ax/wCuv9oY9S9Q8Pk3o0vqcyVIIwASSSARAxIa6N70BveAifJYopCNq3B2kH3HbK3YLVQHC3vvS5yzUbDFrv4WPqNA8ZU+kabsdyAQLwbMdNMJV5PKBJ1E+gksCSLP1ffc87Eamq8IQRJpJ+zINhgBHRoWRtDZIoGv3YBzJAQU9JsUFYK216msEZYjb0n2vn+Vzyj6iFaybT0PtZYHb6rtsb3DbgDuSUmhiZQx0NHVk1GwoCuPJoimHt27cySdJdtLVHz6h6Nxq9am4dwaJPG5O/cAp0qIiUal30tZpt6OkbmFQfSoPPc/EKOBh1kchofV5ECbEao/i7bfANtvfsNsDAV+fLCR5wXdB9Yf4Uma6jh58tgBx33PbvaqZRNZuSU6pCd4Mz37XqoCmG+y7XW2yE2YaOSYKxAOYkJ0lR+hDW7Sp7133IutrD9QkNaJS4AIOllO9gg/xkGtOk1XBPGqlBUwBQKkzFLV6YM1qOzEUdRb9Kjd8AHtSwyIF2+YJLhTpjlqgV4skBeDqB4v54ZQyvx5kreggV5tVZ3P5STdb2d91Gx2wtBLIz6NTgs6k2ZqHI48z4SbNWBt3wDvL5aMXrjzEhIB3RlqvT2Is+n5n50cOvFD3DHz/GctyCP/AFEXvheHo6VTO7HYbSyiuP8A5ho3v9xrCHiDLqmXiQXpGYy1WSx/jEdbsST+OA8/+GvDWZzGdeWHQqRZhneRih0KJCWbQbJoDgj2+8auuf6j1DLwyZdEyyvOxUuGDiED7KSmBBb1B64NAcYTzP0k5Lznj+uJGoLIynKSmyCQbe6qhXw4mOmfSJkpUIgebMsiBm8nLSsRvQBUJ6Sfb5HjAWeaR1XSoDPpJGqwCR7kKaskfhftjD/GHhjrWZlmlkAVCoXRHMVSUAE0sbSEk1ezVfYY0yHxwXdVXIZ31VZZI10gmrZWl1AVZ3A9sOs741ysEaPmHMJckBGAdgQCaIiLi/SQN9yKFnAeXDk5XXV5cpUj4tDkVXvXtjT+nPnupH4WhECxSFWVkZhoEbsjUNX5sm7HIA4xrreJsqURvrKKJCNG4ttwNIUi7vYirGIfqPj7JZRxHPmJJHcsKERJUihp0qoIvVtd3R39wyzxT4T6hmM1m9a7QKZF0r+cVvhEYUEu7lPVZ2K7njFGj6XKX0CM2TpAZSD/AMJ9Ww3O2w3Nc41Dxt4/SRJo8tnDCWLa1XLMGJ+HSZQdjpUDULNH3AAzqTqkrINeelJs+m5SwB9DMWsDdBxqJIod8BIJ0fqEM2Wgt0YtcAZvQrMNThCdSK+5+EEk8WTiz/StkJRHl4TEGlUS5uVoltVQ0GLEAX6gSXYX8zZxWct07JzRRRSdQEIiDAA5eVywdtQOkHSp3ogE1V2e229R8Y5LJQrHKzMI2XKPUTc6LOxFFdK7hbqwMB5yyUhSQfDs63qCnhhwd+/t/Vj091bN5cF9k1Xu/wBmQDZsEM4NnSy7979sYIen9LkkkcZ14UaRjHF9XkYopNqCygggAgVsRRF98blmZh5ktMpGtvSZFHw2WNaPkVNk1qu7qgbrmIrYOmXLKLryoAed9jmDsF+7b3JGOosVVpypYMtnyIdgQbDKJ9zf6p7bA3eAuZ9R1FB6wSS8QGojUVvRZNkEjmx3/SPkpNlBqrRRqeL9JW4pRYY7CiSd6qiMAbRFwEy1jbUkUFXqu6MxNeWOOdmPNKOSyxLRAywFKWuOCgOdQ/KAQGBFbtx88SrdPm1CglHc2x23NDZRqADEbn2+/D6FJmFs6L8gNYI++h7/ALhgEMjm4i4CoFYg7gp7WRs5P34GH0aODu4I9tNH9t+/ywMBAZbpYnOaDOVH1hh6a39MJ3sfya/E4ex+HlBsyOeCLWPYgUCPRW1KR3tRZI2wyyGUZ5MwRKUC5h+7b2kVcOBsR+kD+82s8W9aFKg7Fs1Je1gGqNWCTzgHv8GRIyfY6yAQGpfTvv7bnUT/AMXvRSgijJUHJFOwLLDSjcn4XJA+7ucNUgW6aKGiACfrLHgiuV/H/drDl1yQ2Zodjfqddj77nnfn54B9lumQxtqjijRqq1RQa9rA4+WGfigfZJ/Oct/+RHguVz+Rivy5ssmrmpEF1x37Yj/EHXstIkaRZmB3OZy1IsqMx/KIrpQb4wGRy+IOjRZt5DkJ3dZaILroUhjqkUatTNe++2w+HGgdO+lvprRamMkZFWjoCxO9VpJB457WLrFH6j9F6NI8h6jAqySOwBjba2Jr4u11hOP6OIlAvqGVYltALRyEhtOrTpElA6WD0w7A8XYP+u+O+jTTGR+nPmCQPtWVbY9wQ7WANt/w2HKM/wBJfTmCqOkRsEFR6xEdO9ihoNb7mv34Szn0aRsEC56BNAKMVilYMwNkklzTeoAi+woCsKyfRiNPlJm4F316zlpDJRFhTJYFbXQAPb5YB3P9LWTIUHp4LJbIaTSrkVtYDAV6SeSBVHFS6v13ITyrM6TPKxMkp0RKt7kIqgWTZC621Vpv13eJk/RGa/j6catsvLxdfrc3hXMfRKWdz9ehWjTKsEgAoVxrujoJvgnjnAREx6IUhYxdQUFdLvGEC6qoWWOkvSliE23OxxK5STw1RBjzPpBILlwX27U/PsDQ/HDxPoyLwiFs6r0bhJjmAitxrpNWk6iaYsL43GnEX/4VCgfr6bkqPyabcjnv2o/sPtgHaT+GRoAhna9ySZtvkwLi+52B4/DFd8VzZPNZgjJBEVyWaXMM6G71MAXlKgEkn4Vu655mz9EhBP5cu3/+aavi083R3H9/GD/+FK1X12mAs/ks1EXzXvuOD249grHR8j0yh9azWYjYfEYwjLe3whQ7Fd+TV0T8sbz1Nm1SaRMAW00rZg72x1KVIC2QNl967i8uz30bh4Y445pLUWWMErAlh6tIGwBpTd7cEnYDUM6ul3UoCGfZtO4IYE0RKGHB+EDfftWAJLITagy8sFJ+skbFq3473q1XQUXW2HMPUWUKoDKGNXpcihQslk2u97qqBs3hg+X1KFKKGGpbCvYGxYgia2FGtjtTAc1hR0LADRvpUEaX73d/am3NA2boUDeAmOhr5kClmlbkBi7KT3N6SNxxddsI5WfTMFGsVqURhtviO5B/AX2/HC/SYfJLCTQGofDZ/b6Rzt/V23brAWfVqQEtexYkXvQtOfTfb2wEpOgM0ZsWL22sWG39+L/fjuCwx6mR1YPWzHjamrSN+7Da+P3jAM8z4fyksmuXKwSPZ9TxIx/aVvCg8L5L/Q8t/Qx/4cdwMAuvRcuOMvCP/pr/ANsKr06EcRRj7kX/ALYGBgD/AFSP9RP+Ef8AbCixKOFA+4DAwMAfAwMDADAwMDADAwMDADAwMDADAwMDADAwMDADAwMDADAwMDADAwMDAf/Z"/>
          <p:cNvSpPr>
            <a:spLocks noChangeAspect="1" noChangeArrowheads="1"/>
          </p:cNvSpPr>
          <p:nvPr/>
        </p:nvSpPr>
        <p:spPr bwMode="auto">
          <a:xfrm>
            <a:off x="155575" y="-2057400"/>
            <a:ext cx="28956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XGB8XGBgYGRwdHRwfIR8gIRsdHBsfHCggHxwlHRogITEhJiorLi4uHR8zODMtNyotLisBCgoKBQUFDgUFDisZExkrKysrKysrKysrKysrKysrKysrKysrKysrKysrKysrKysrKysrKysrKysrKysrKysrK//AABEIARIAuAMBIgACEQEDEQH/xAAcAAAABwEBAAAAAAAAAAAAAAAAAgMEBQYHAQj/xABOEAACAgAFAgQCBQYJCgQHAQABAgMRAAQSITEFQQYTIlEyYQcUI3GBJDNCUpGhFTRidJOxssHSQ1NUcnOCkqKz0Rc1RPAWY4OUtNPhZP/EABQBAQAAAAAAAAAAAAAAAAAAAAD/xAAUEQEAAAAAAAAAAAAAAAAAAAAA/9oADAMBAAIRAxEAPwDYG815JAsgQKQANAP6IN2T88NTnaLL9bitbsFF2qrv1/yh+0YPmDvMvneSxdCG9N0FS6DbEGit/fhg2S1WWzkRZti3lRWQOAbJsXub5oVWAfLnCSVGbhsVY0juLH6fsQfuIw6bzVKkyKwLAEaK5Nc6ziKkyinjMwjmvs4q3AAB33Arbjt7bvophSr5wlfWDew79gOwH9+AL4r6nJl8s8sKozgqB5jFUFkDUxAJoXwNzsMUiP6Qs8IJsxJkovJhhZmeOdXV31hFCVuAGD6gb+Hm9javH/TJ5sspywDTQzRZhEY0JDGwbQT862vawOOcUAeHcy+QzMMGRljLwaCZ5IxJJIZWkIUBtIiXzHOo0T6BvuQGsJ1GIxmUyJoFhm1DSCDTAtdAhgR94xA+NfFT5AwOYg+XZ9Mz6vVGDsHC1uoJGomuVA52oWT8MyZkO0eXD5ZupTl1VlQPE8SxFkJGllVi51D2JXffFq67lWkzcWW+oiVDlvJmlMukLG9gqmoFnCsgJI9QJS+RgJ7o/WJW8w5pIYE80RQ1KGMhJIF7AAm0AUWSb+WF+meJcrPFHNHMmiQMUJYAkLerYmxQFkHcDkDFAyvgvNXko54xPHCJoXZpApoSh8vIaF1phjHp9W+/e2XUfA+caWXTlo9L5jOlW1oBpzUARHI5Cow9QFn9UNzgL74r8UnKwwzxIk0UkqIzCSvS5ABSgQx3vkChgvQfFvnT5yGVFhGUEbM5kGkrImtSbAC0Abs7bfPFW8beHUTJdPgZ08/LiNV1SCNCI/LM7+ohbpdr39Z98QmQ6c+YnzmYyax5iMZvIyaFmjJcQo3nKPURuzbaiFIBo7YDXcx1rLooZ54lVl1gtIoBUlQGBJ+G3UX/ACh74h/C3itczEjTGOGWSSVI4ddswjcqdN0WIAskD9mKv0bwPJBPkC+XhljiGY8ytFLrk8yLZhuUAAFcHihvjvgrw1nsrmlkeJDHIZlkDSAmL7V3jeMgGg6uQVHPJrsC3VfGvUEzM0UUGVmAZ1SJZ9Mw0/pNqGjgq9DgMoO+LR0LxAXVxmRHDJHIsDVKjK0hRGIWjY9T0FPqqvehQ5vDWajzMyPk2zSF52yzq6LFU7h3GY1HUCrKKIHvQbanHVfBmbZs9UEL+dLlJY3DKouMqJqUj0/CzH5MOTYwGkZfqsLsFSWNmK6gFdSSt6dQAO41bX74Tm67lljeVp4hHG2h3LrpVtrUm6DbjbnfGa5LwTm1lsQRIG+vpr8wDQsxHkn0rdc0BwCb08YCeD8ymUyirk6nVwZdE6jcReQXsro3QhtIF0rWSx3DVcrmVkRXjYMjAMrA2CDwQe4PN4hetZ/MI7LG+XQAAgyiQneuygCtm3B7jbbd74cyckOVgimYPLHEiOy8FgACRYG34DEd1vIyNNrSNmAr9Qgmmo0d9iADuORW4sAX69mtdNLllA0lgEkY1SFquv1jR37XwRhKPNZzUoM8Is9oJTdbfFQA3rb5Hc9kF6VIwpo3Adhq9MN6bU+oFAKu2ognYcfCQ/RXN/Y3vsNEIA29r91A/wB6txZAT/QZJSjedIHbVsRE0dDSu1NuTdm/nXbHMc8P5JolkDCrckUFFihv6f2b77e1YGA71HOyo4CqpQgWSwBG5ulI3qh3HOGa9Vns2iV2pwD8j3GIv6Teq5vK5cT5SRQyk6kdAysoR5GP6wYLGeDXO3fEJ4q8cT6OmtlHEa5tofNJVWZRNsoAIK2NEl/NRgLm3VJBdJe9D1qLG+/w7HYbfPnbDnL521BZwjfq7NW+24A5G/44rOZ6zmE6quSM4EJyhzBcomsFWKnetOmhfHvgme6j1EZWeSKRHcNG2VPk0JUl0BFYFhThiRd+xIF0AtE2erhw33AD/v8A+xhL+ET7n/l/7YgujeKHz+UgngkEMnmrDmI2QNpawHUAkFT3Unsdwe1r6gshjYRMFkr0My6gD2tbFj8cAzXqJ2+L8NJr93H/ALrCxzQ/zjf0Z/w4zFvH2d/guPOtJCjrmjBmI/KPoF16RrssqjVR51H230HJZic5uUNKjZZIY2Hoo621avVq4Corcf5Qe2Aeecf15P6E/wCDDFs5mNdBfRfxaXvTvvXk82Btffnaiz8DeKjnkzOpfLeHMPHpog6OYmIJuyux9yDxhp4K63mp83nocw8ZTKyCNdMRUteqmJLHsvAHfAH6vk3zI05jKxzKtsmtWPro6ecvsp2BO+xOxwOl5E5YucvlY4dekN5asthbA2GWrYEkDuSeLxzxH1zMQ9UyWWWRVhzIlZ7QEr5aatmvg97G2JXw1NPNqnaZXy7m8uoQAlOzswJvVyAAPSRe5IAJjPZjVwwX5xuT2viCv1q/DC0WZnLLdhf0vQ9jf9EeQAdvesF8a+IRkMo8+nWwISNLrU7GlBPtvZ+QOI3qnWpsjNkxmJRLHmZPIc6ApjlYegpp/wAmSCCrFiLB1GiCFkTMAfpSn/6Tf3R4BzA/Wl/om/8A14oeV8WZjKdUbKZyQyZaVhFl5yiKVk0I+lyihd/NC3XOnsTVu8NrMBN52YaYiVkXUsa0qnb4EWyQdz+wDAO3mH60/wCEZ/8A14IHPvmP+ED+tRin/Sl1/N5Ewz5eX7IeueIohtFkiX0krqBPm0d/aqwTxL4hzDdTyGXy+YMeXn1q5jWMsWWNZB6nRqBSROPc/gF3Ut/87/kwoJG/Vl/5P++Kt0bq0vUJM75Uzwx5eU5aLQqG3UeuR9StqGogBRQob2TtEdO+kB80nT4V+yzGakkjmZaPl+SLk0arFvtV3QY8kA4DQdZ/Vk/av+LEVPFmiBVg9yOO/A88d9J/Bh3FRX8KOnUm6dJK5SeDzoJAQJIyCQ6aq3FLqBazyNxVQXg/xFmPNfp+flcvLH5+UnB0s6EatOpQBqWvbs44qw0TpaSAN5hPPpurr8Ha/wB2O4R8ORlctDbvITGrF3bUzEgEkn7zwKA7YGAj/FOZTXl4nV2V5GEmmN3AQwyodRVSACzAfj7XjKZOhT5bJ5CKVZXkj6kHNRu2iCJ3QHZT6b1OPcSbbY3fDV+oRBFkMiCNqKvqGlr3FG6NjfbAZx4gghn63GZozJlvqTRuzRsUDFmIF6aDUb9xeJJevqImjKzeVBLlYoyYXBk8t0aWRV06tIA549O3OLXN4jyiVrzUC3uLlQX8Qsb+6N/wt7HB08QZUsEGYhLHTQ8xb9fwbX+lYr3vbAUjO+HpIOqQZrKfxXOSL9ZQA0HGp1lrtqI3O1Et+vtozDCX1+LzPL8xPM402LutVV76RqrmhfGGCdVhZdS5pCvmeTYKH7T9Tj4/5POAz+PwfI+Y6zlqqCRfOgsbedMhtgf5JUqR7EYkOk5vyOkZdc1IqT5tUQlgdlYJHqcWD6YFXUxI37ixi++YNRTzbdVDMvp1BSSFJFXRKsAf5J9sMD13L6BJ9bTyyWAe00nQCX9WmvSASfaj7HAUnJznJ9ek1ujJnYV8xkUqqSptGG9TBdScb7lxjvhDq8EOd6vK71G8yOjAMdYCtZjAFvv+rf78XWHruXYkLmkJWyQCliioO2nkF1Fc2y+4w+ymaSUExy6tJ0tVbNQNEVswBGxwGU9Wzi53PdIfMIdDLmDMhVgEWQfZJJXFrpUgnfe9jiZ+ivNtl3n6bJrZIZW+rSlG0vGbYrq06dSnc/ea2GLzHm0aVoRNciAMyDTYB4JGnYHt70cKmQaxH5p1lS4X02VBAJquAWA/EYCs/Sl0GTOZBlhGqWORJkW61FDuv3lSa+dYjfFsQ6nJ0+OCyEzK5mZipHlKgPpe6KyEtpCH1cmqBOLWOswFWInsLIIWoAlZDVIQEsMbHI7j3x3I9WhmYrHOWYFlqgN02dRaC2U8gbjvgKvnumw9Vjz+WbXvKHhdo3AUiGNQ8ZYAFdYcEDm2/WsyX0ax5hclWbB89ZZFcsPi0tpDcCwQoOrvd98WDN5hY9OuUjUdKigSxomlUKSTQJodgTwMN36nEWhT6wQ0wJirT9pQs6SUokDesBX/ABnGuYm+qlZT5uVni1iKQorSGEx24QqN0Ju9tO9bYpeW6dNA/QS8OZdoRJJmWXLyto8xUEasVQi1VQlCyNG+NYyh81dSTy6bI3VBuDR2aIHnbDT+GoElaNsw5ZGVHDJSqX+AMwjCjVYrcXYrAVzwxlW6bLnkkjldJp2zULRxO4cPyh0g6ZFIA9VAiiODUF0nwPPlE6dmihaWCaWXMRJ6mCzgA6QPjMYC2Fu96va9N6b1aKcyCJixicxvaOoDDlbZQCR8r5HuMLLnELuga2jALgWSNQJX8SBdc8e4wFRHTzN1QdQKSrDl8v5UYaNg8jszaisZAfSqtW4Fk7bC8MOreGn6h02ICOTL5zK00BkAVldaoWCRpbSNwdiFPasWvJ+KsrKcuEkP5SGMFxyKJNItqLKO2+9X2xJZDOLKgdQwBJA1KVOxrggGtue+AQ6DEy5aBXXS4iQMpqwQosbbbHbbAxIYGAhfEOZahCiks6ksTrVQg+IeYsbaXYbAc8kcYpfTYJX6d0+MHMZXMZeESLJ5LMFdQY/KkjK76lJ22Owr56acVgdSnzGZzcMLiJcqqqGIB1zOmv1WDUaqV4okk77YCJy2TaTOZAPA0WmF81OArGMTtGqLHrNrah5TV/P74mPJFpXL5edsvmM6kJjWNhUWXjH1Ym11CMypd2F9Vkje5bKeKZzHFOxtZs8MpFEAvqQM0bSMavXaPJsQAFArkl/4a627ZKbNzzEoWneI1GKijZwpFKLJVNVm+2AhYOnTxRZZGEnmR5qTPZx1RjqCtJSLQJZnJQKq2dK+3LrpuSfLZgylHOXkgXNyaEkLHMqpST7Or1OsitVcx8XZwvL1vMRdF+sSSk5t4FkX0oCJJNIjUJpqtTqpsdzv7IfwrmhJl41ncnNSeSPMjjDReV5pzEgVUG7qi6A1gbkg8YDmVOYTOZ6RYXaWTJI8Zp9DSqZSsYdkVQQHRa/E76sSHh/JpHlIEZJDHl8uA6mOQF5PSWpNOpmtWsAG9db74b+Ips5FLAiZo1PmUhQBIiQm7zFiYzuscZUV3Y32q29PhdIkWWTzHApnIALH3pQB+wDAULp3SS3Tsus0c6yzySSyyoriSB2kM+qit7TJEvBur4s4tfhBJhlwcxvMXbU+jQZAG0RyMn6DNEiErtXsMViLr+ZkzsscUvpObEUSsIvL8uFFObFhfMZ7ZqAN2BvQbDd/HE0WVyudk3GYaaTyAF9MKRSOlEC9foQliat22Aqgk+iZ50zGbmbLz6sxmQq3DIAsEUYAdjp/S0uVUWxLqK3Ncy7SjqUeaeKXQ+UkBqKQlPWjRxkaNn0q3pF+on3XCfW+oZyDp31lp/tmgsoqpQmlKCERqUJ0IzlaJJNLdm8OMp1PMS5SWaCR3mUtAsL+Up1xMVk/RrznVWYA+gejbmwLlcpNHmVzASQwy5fzpU0tqEyFqUJyC5nJquYrw08K9HmP8Ha0ZPq4lzOYZ1K6p5gwKANua81yWHp2UAnFj8IdQM8ckmqWvM0COZQskRUAMj0N21Wb3sFd8I+Os9JHDEsLMss2YihUoAWotclAivzSvgC9Zyrrnos1oeVI8tKkaIL+1ZkNfIuq6QxpRRsja66eg5j6kEAZs3k/LzEZKsFabW8sqI5oMjBvK27YfSZnOefl4Hd4/OzcjoLUv9VjjtlkK2LaQqL3YBxZvEn408RGDL6oHXWSpvkaPMVWrtZsgf7x/RwFgyUHlxolk6VAJ7mhufvPOKj0XofnDMzZpJfXnDmBERViLSMvYA1N6Y1bTdXsRscOPGXVZMtLDmFcjLxMi5pf0THKWQP8jGwVtq2Y3wMNMwuZGYyUP1iYNMrSSrqHoSOM6t9N2ZpUF+yiq9Vgp4WkzGXywDZWUyuZszNwPtJJCwiU6t29Y9Xw0h7kDDF8hnIW6myRtLJPl4xEyLoDS1IHNNISCNamyQKWhwBiw+K83JlumzOHJmSHSrjkykBUP3mQjbFf6iuYWGAebmY5cxPFlgGkOoFHYzy+kkDXGjGgdIGkijwC3UOgSvlhHBGyS5Ncucq0lBWeKy1U1gMv2bXX44svRIQJJaR18sJArFyVkVFB1Kl6VpnZSQNyp9tmXi7rHlZOY5dz5gjlCMAz6DGp1MefhI02dgxAPfEZm+uMZYhIXXLRZH67Oy3bk7Ktj1FVCu5A3NLyNiF3x3DDoa/YR0zsCNQMl6yCSRdkng8HfjHcA9OI9+kReY8oVtUmnWAxpynwErdWBtfcAA3Qpn1fKSh3mjnEY0KKkY6FYMbaj6RaEjjkA4S6emZT1yTxNAqtqOr2FbuV7EEkk9vwAOG6HCGDCN7UyFKNBGlJMjINWzsSfVyNTVVm2h8IZXyxFolMYgOWCea9CIkFlA10L0i2+IgAE1hm2VzcEKJ9djWQxotysG1ONnYFk1GyVA++6vZlOudMnfLqsuZVH1FRLqKWZF8tUOlVuy5AHvoIsgYB9J4Vy8nqdZb1xvvK+xiJMQADUFUksFG1myLxyfoOXjVpCJLSRsyZDI5cNo0sQxa68sadPw1tWEJ8jnFDO+cREUE/AAFA3skjgc9gBt2svOrzKmXaOSRfMaFwLItyE9RA77kftGAok30hdGZ4JtU+qDV5VLLQLCmJW/USG3ZgSbO/OJF/pi6ZXxzfhC+POkXwj7hg2A2mDxr0JDEQuYJhkeaMlZSQ7/GbL2Qx3INi8PE+kDoqAHRKQyNGFaJmCox9aKpJCKxG6gCxpHAAGFDCuk6LrYNRPzYbCv8AcJ/E/LAbPN486K0axt9bZUZGW/OJBjNx+oyWQp3AJIvfnBl+kLooZ2C5rU8vnsQJB9pWnWPtNjpNbfL2xi06URxuqnb5qD+3CWA3PLfSb0pJllUZrUqOo9BN62VnZrktm9A3PAB7cK5v6VelSyRSOmZLwsWjOkjSSCCaElH0kjcHYn3xg+BgNyz/ANJnSJZBK6ZsuEMYZdaUposBpmFXQv3oeww2l+kPoxiaH6vmzEyohTfTpQUigGegoHYUD3xi2O4De+g/SF07Nz/VVy+aJzRCN5xDIaU1dzsRsK2HtjRf4NjMwn0/ahSga22U7lauqJANVyAeRjzB9HbV1TJf7dR+0Ef349Ct0cuj5eWYNrlWetJsKSDIoJP6Th6P6IaqNWQmup5FJlCSR61sNV0LU2p5G4O49iAcJ5zIJKUaSIs0ZJQ6qKkiiQQ2xIJF+xOIJMi0jFRn3J0ldFGiAwBPxC97UkHk0DsMKZXpzo6qc6X3VgtlQEBYkAAkMCCq1sR8VnjASEfQoFQomXjClTGVJpdLHUykAEUxJJ97N84cv0PLMixmCIoqmNVKgqENWlcaNh6eNh7DEFJkNUsvlZ0xG2LrpYDctwxcXRPY17BbwIulVrCZ4opkchdxTOWcbl7beUb8NS4C2gYGGuQzSN9msgkZFUsRv8Q9JJ43onn+sY5gCdXyaSwyJIaVkYFtrW1ILCwQCATvir5vokDFj9dOj9NCyFQKKrR201v6jZJUWT6g0/1qZEKliwamKkSaAK03qHmIGHGx7XxiEXMaSoaQUpBa5DY3GoajnLUADSVNjZtiNiDiXp+XIVTOfsnLkmSOwSy/ETwNSgfMnDXJ9NyiwlFzDMNcLajNESGjbzYq20jdeK3C4JHmSENPZU71KTor0kSA53YFtqulqj8l8jn3TUVYMSNIYtrXUDsKbOHcgcbfEtnnANx4eyLI7PmGqRvUxkiPPq06gtUT6qN2cOcv0nKjzZIJfMcwyL8SsKbcnYXzQu+57kkyS5rObnywBdgaEuu4/jNajex49J23GOwyTsHEqhVCH9FRZ+VTOQK7Efj2wHkyL4R9wwbBIvhH3DB8AMShyhWJk2Jf6vKtHswcEV7hpNJ+7EXhZcyaIO406KN7DVqHf3v9uA7mCSEPugA/AkV+7CGLJ0bpXnZQsBqdZJowN++X8yP/AJ4mA+bfPFbBwAwMDCkEDOwVFZmPAUEn9gwCeBgzoVNMCD7EEH9hwXAT/gD/AMzyX84T+vHp7NdKjkkSRtWpCpWjQtTY+ffHmDwF/wCZZL+cR/2hj0ZnM45P5xK03cb7c0L39z926jAE6v0fLDQHRmChnVR5hAFi6CI3djtzv8hpZRZbKxeWwSQU3mD7OdiTd+r7DUN/uoHT8NDC8uZLDQ0npJa9Tjda3B3NgKCTse54wqDlgEsGhYF+SNV8g771fHzGAbdWyWVcyBxMGbVZjjlNFlZCwqEhvSSATYr5YlU8K5W9XlkkijZbj7r/APdnDSN8vrSg+oqaIkjFAj49nBvSQ2ob0QcOJ8/HQ3kO17ToL3/2ovg8fPASPTukRQFjEpXUAD6mI2sigSQN2PFc4GC9OnVmfTquhzIGFWaKgOa4IOw4+WBgF821I5uqUm+K2Pex/WMU+DNOzqPMY3Wwk+LccflR359+/PBtmfywYara0BK6WZd9juqkBvhGxvuO5xV4i5YAu2+m/VJYAoX+evgm6578YAsPUCdLCYaVq2Mp0gmz6x9as7War29qwIp5BsZDdgGpSSxXTaLecNOpdtXv6eaFqKrMy35gJ0jSZHGrcgkESUo2C8XY1fPDjpiyktobUwog+oVwPUGaiWFngVfF4BzlevOELSIX7jQI129z9uwNmxsdipsDDvJ9SWYEFSvpBNshsHmijHbcb7c7YNeYtbFi1uio7U3I4vfY3ttfdUu5U60C+k8Nq39uB23vAeR/J1uywqzrqOgKCx036dhvxWFX6XOASYJgAus3G4pbosbGy3tfGGuUmZNLIzKwAplJUjbsQbxY/D/jfN5WZpdfnl0Ebics9qCSAGJ1CrPevUbBwFbwdoqVWtTZIoH1Cq+JewN7Hg0fY4UzcweR3CrGGJYIg9K2dlFnZQPv449i5aAu6oCoLGrZgqj5ljsAPfAaF9DYLSzxlWCyKkqGiFJhcF0DHklJSKvg74qmS8LTMWVULmOQxsFBJ9DaX7dua5r9mLZ9FXiyKARZaXWGObV46HpIlTymVj2AYh/njcJuiZeR/MaGMyf5zSA/BBpxTDYkbHvgMD6t4HEakjVe4o0AopiCee4Avbg2OTiD8N9KgeSZM0WtYXeJFYKJXXfyyxB3oEgAbkV8j6Jz3hRHUqk08YPK69an5FZNRA/1SuKn426Q+Wy4eFIfNjCl5wWhkO51+pBq9WldtRsA6rNEhlSNCvT5DKrGdm0wCStVaUDMPRelH1kbjhR+sMVfDnP9SlnbXNK8rVWp2LH8L4332w2wE74E/wDMsl/OI/7Qxv8ASodpUY2dXlye1bNc6nXVb7gekdhjz/4G/wDMcl/OYv7Yx6L6hnxIV0MVIDEqHF8c+ideOd757c4ASZjL6yR5mq9NrOm53AFGXvR2r3+eB9dg9JHmbja8wvDA3sZtypUj3BGxqzjkzNVCTfTY9bgm/Y/WO3zsbc7iuSRk2wZrB2XW++4BU/bkHtztvXvgFxJCWFiQHe/ygbHe1NTdgxPsBxVDC0U0ZrSshJFUJu1nuJKO5PzG3G2GoiLDcnc0PiNWRqBNmxpo7ivxF4VMRr9IXYo+YfcgaipJ77/98BK5FCCxKOt0fVIW/YNRC89sDDXpEJVm7bCxpIs7WbKjk9rOO4A/VXIIAZxamlCFlbj4mCNp5q/mdjWK/HlpGbTpoqd20va76WK3l9LXyOARvwCcWbqWVRlLMisyq2klQSNr2sHuB2PAxWo8/PrTU8gF71vt3/yI/D51gF1tS3mQ6w76uJdtyD8OXHz+I7jSb3w6jC6SRll0gsdxLdqG0HSYbN324s1eEEz7mwZSLcaSlHbVXp+zINkULvYtvYw4DyUT56Vp2PnA76rJvyhVepduwHfcAmj2CfqsdkE1ol9Q9eqyYBRPsRZB7WLW6bGAxrLpFa2SoYcnjeJe9nffg1vh1ksvqAPnszKfVpcMDRJo+n8O37rw/YYDxlF8I+4YPjbM34C6Lk4Q2bkN703muNW5IVFU21LQ2v3POMyzkPTzFN5BzTTiWRohpUxiBWOkvdOPs9y3II3FYCAwMSudyEfkRzQjMFSSshkRAqsFUnS6sbG55Vdh9+GM8ShVIZiWs6WTTS/om9RDahvtsPfAJBzd2b23s3tVb/KhXtQxvX0J+LpM1HJl52LyQBSrk7shsU3uVI+I7nUL33OCutEiwa7jj8MWn6MM60XUoGWYQqbErN8Jjq2VuwsqAGJFEg/Ih6fw26hkUlRkfVRBB0symiKNFSDxgmT6nDLtFLHIaukdW/qJwOp58RRSuaJjjaQrdfCCfwuucB5j8fZNYM9Ll1DhYSEXW+r0kaxVbKtPdD5nkkYruJDrvWZs5O+YnYGR64FAACgqjsoH953JOCdF6c2ZzEUCkK0rhAzXQJ7mt6wFi+ijpyT9TgV3ZdH2yaa9TxkMFNjggNdb7Y3nNyX8AI3N2zMDVb/GAKsHGaeDPo1zGVz0Esmay6tG+oqhZiwogr6gm5BI+Xscab1CEhlqPRuTa21gckjyjuNiBYvf54DgDGqHIGxDXd0Afir1j4u1XuMEbVVgM3y0twB2PlfMj8LG52fw6EFK8o1C/TD7CifzXxHSdj+A4weWaruWcUK2i79j+a//AJgI9cuwItTXBpWPLXx5G9EBh8yb2wI4CKJQiyLpCdr9X/pwQfb+sYkBm11MPNm7DdFobgWD5f382K1HsaTGeFka5t+B9mOB22HJHfu3tgHHTDLqPmFiNO1/f/sk3+Vn+/HMHyEg1VqkY6d9RHvW4G2r7tsDAd6tmGUelbBB1GrCjbc9qq+fbFNWSEMN1JJrmKzsC5XcG+K/eMXDq/lkBXlKMQQgEhUsdtqDDVvQ/HteKeJAx0tKKtWID6Sa2oN9cNEhiPv3N0MA4EiobZwpGqPdkBDALVXKKIZ9VCiBfci1FlXQCWHwlQxeIi/VsfyndhqB57jffY+Sz0kbSbgFiZLYhhsSHWjmWCnWdNigKA3A2mU66vPln3sMhsWBezH3H91jfARUMsRAK52IAvpNObLUpZCyz0Wojji/niQ6KR5h/KVlOmtKs5+EhGNNKw2ZCDQu7s3dqL10niI1dD1d6JFgDYbHfjBun9Y82QJoq11XZPBG3wgdx398B5kboObluTSJAp06jPC1bihZk2+NRXzGHuUOfRCiCEILdlEmW0kFTGSwElEHXW+11+Md/wDFWe753Nf08n+LBT4lzp5zub/+4l/x4CxdJ6j1HLBxHDldEzeYEJg0alGkmNVlAF6aI3FjgYiOs5POZp2mkWO9NWssAVQgF/5XarsknvhkfEWc/wBMzX9PL/jwP/iDNn/1eZ/p5f8AFgJrxXkJp5Q65SPLKkYQr9YgIOl2BcnUoHqYKfYjc4V8IdKz6OfInXLCSkd0mgZjRHpAEl6hr1crsbvjFe/h/N/6Vmf6eX/Fjn8O5r/Ssz/Tyf4sBruUTIwVJNBmM9JWn6xmMxlnBsAnQr5r7MeodgaI33s1vxx0H61IrZLp7QsPs2bz8sAw4plEp9dsPVq3XYg0CKMeuZr/AErMf00n+LBG6vmDzmJz980n+LASieCM+aqAG9hU0B712k2323w4yPgvqCyK0aaZFIZSsiWDYAIpj3IxAHqMx/y839K/+LBTnZf87J/xt/3wF66H4Kz757LTzUxE8cjOzMzUJAT+jtwdtv2Y2s9FYszFIms9yl0CCASMvdGq5sDuTvjzZ4WzUhz2UuRyDmYeWb/OL88ehpMy7NbAsQWUWh44I9MZoHYX8/2gfMZAxMhZBtVFI9eor8OrRlyV2rihSjit+plo9JLI+kjT6cudR31bjyLI44FX88Jy5QkG0Y7D9FjuL2r6tZFj53fzwn9UaydFk69R0fEbJP8A6TfcB/m229bhJSZWOz6Z+A20dA+m7Hp+LtR3vDyLIRONVOu52Nr+l7fq7bfLEOMmfTUZAU0Ps9wNrA/JidILEjfe23HZX6o248oD7kFWRp/0cbUD/wAXtwE7lsqiEUSTRG7E2Lsnc77nntxjmGPR4WWRrUgaTXpAHN1YUe+w+/AwCvV4tWkhHbTZtXKhTtRKhhq9634OK5laLkSSsqVVhnthY2+LUt0LPI3v3xZeq+XQ1hidwmlXNHb9UEDetzisQo2q2U7HURoY2RpJB/JhyFA25qhZ4CTy2gOCJZDf5v7Kb03YBYk0aFj1ACq+/Dv69qoieUAUDUDc7k8pY259vleI+POzkMC7XpJFBrB29J/JeL2uiaJNGsLJ1GVSTqZqvZthwK2GXUkW3IP49sA8Ob2P2uY3LMKgOw/V/M1tWwO5sc2MK5KUs49cxpQCHiKKT+tZjB1H9W6HsMNct1iV/hiXjeixo7Gvh7g8+/vh5k8xIzepNIoHvzttv+OA8iNyfvxzHX5P3nHMAMKRtVt+rTfsIwnhxk69YYXcbD8R6gf+XAP5+nosswZl9EjrpF6gA1aq0aCK4XUDf77D0aONYXcIDbmM++6l0KkEbVan2IO/swPT5JpZnpReXVyC1ksYARp33JZG3+/vthXK5dWqNifL0RykAgF7WlC70EX1fizHjgInryAhJFAAPpJHc0Dx2I3F99uMQ+LL1eCkkjCqBGA/FHfkcdhW3zPvitYAY7jmO4CT8K/x7J/zmH/qrj0rHNpJZY/KrclFclvVVNcH+tdGwLPG+PNfhX+PZP8AnMP/AFVx6Nly6gizGaJvT5ZA9XL/AGYr1Gq+/k74Byc9Kpss1Fb/AKzx5AI2Av5E7d8Elz0mkU7gAnex+G5j323Hz1XYGEpipFUpFHa049Vjnixxfwgcdj+apNakosL3XY6fQPzootbACjZHarIKJnW1XrY77At3ANCtu43H3e+O/WmtRrb4RtrWyTWwPmCz6vbivb1JxhnJKAsQyn0tdUKAIGY4PJ/eMP8AL5Ug+pJW32IelNXWxmJo139xYG+AHSM2WkZS4Yhb2ZTtexoSMe53ocDAw7ycdN8Ei7cs+ocjtrO/zrAwDLroX06oleg3rKltHFkERsB72a44O9QClCaAiZqX/N2xJF3+Ti71VVX6F4JJxaM31SCM6ZJY1J/RZgD+wn2OGxzuWZT5ckII7ijR+dV/XgIJDfJA9WkkGMmn9VbgCyysd+S12bwrAEa/VGgIJLMVHpHIFNq9yQQB6RxWHiAA7SwC/ZJav3NS1xg65zn7Ue61BPsO1+vfvxVg4BtHCihgM1GgIAtXI3oHs67FSSN+6/jMZDIuj6mfVd2LkrcjgNKyj8B91d0cv1uJBpZpGazZEE/+E/14InijLl1T7YFmCAtlswq2xpRraIILJAFnkj3wHlIKCWttNAkbE6jY9O3GxJs7bV3wQqaBo0ePn92NU6T9GOSzMYMXUlaUncIY3AscaPS4N3yfwwjnfoTzan7KeCQfytcbfLbS4/eMBmGHPTIg80SE0HdYyaug5CkgdzTY5ncjJCVEqMhZQ66hWpTww9xiw/Rt4f8AruejQ7Kn2rH5KQfb3ofjgJfo2RkjzGXEpUDScu6sa1FZcygrf9Eqnv8AEMQSZHMaoUZGDhDGN96jcoe21Fa79saX9I2TghmXUrCmfMgo1EWwaRt1Iu+d79R97DbxX0tvMbNxLbSxl0I2KBoy5JYAKAC7Hndh+0Mz61L9s5X4a0Xd6q+en3H7rut8Q2LF1lFWEKocgAb0dOwABvWexqq2O22K7gBgYGBgJTwt/Hsp/OYf+ouPR/11GbmJaYqQrKO/xNUosAj7xTVvjzf4Y/juU/nMP/UXHpWaZLOjWN2u5CwJDUwFTen+rixsBgEmzV7KW1FdAAcGmNij+VAE8kdxa77Y5PnB6tLX29L8bCr/ACoerTtexs396jkjW1vQ92Y02oWGqQ7hb9h+8YKJCoo6mrnZ+woi9+eL+fvgA8jKD6ztbE6jRFALt9Y2DarFkfECarCkM4ZT6r1CtmY97XbzTyFravvrbDmPKOSGQ2oA03qBN3sQTsQWuzfFbdlcrlpU2UVYH6QPA+Yvc98BzpWYuUqTvpO1ntps0XPFjt35wMPsusmq2O1cbc/gPbfAwBMl8c+/+UH4fZx4SlyUxYkZllU3S6E25retwLH7PniOi6UZJswQ7IVzSycXZGXhAHPFiyO/7cSy5WXe52/4E23HG3tY3vnARcU53vNu1gMKhIoU3sDzY259I98KE01mfMn4TQiajVA8R9yDt/KPyp555janeWT5CEkb/wApVr374XGfH6kn9G3sD7fP9tjnAMIOkuVH5VOb33pT+zSCPxGDeJjUScfxjLc/ziL9+JLK5jWL0svamUg/vww8Rj7JN6+3y/8A148B5GlUEmwDucTfSfF+ey35nNTKP1S2tfwV9Sj8BhDK+Hs3Mhliy00keojUkbML71Q3/DDPOZGWL87FJH/tEZP7QGAuuU8eQz5f6r1PLCSNQRHLAAJYyeCoZtIr5ECgAVIxXPDnW5MlOcxl2G1pTEBmVtxaBjfwgmrANbna4XHcBY+rdefPTrNmgzRho0kZV+EXdAj0qxAYjjgmtjjWYOgJ1LpS5fLzhRDIY45SPMtInbyroruYmWzXc7cYwxc4wTy7GjfbSu5N+o7buASA/wAQBoEDbF9+iPxYcpN5BI+ryvbAkAq1adYO22wsG9l23G4Muv8AhyeTNSZaONWnEmkIrgCgC3p1VQK6TuR8QHfFW6v0PM5U1mIJIvmynT+Dj0n8Djd/EEUKdYyso0mVyqEAqWFalJZSbGxFEAfCd9jehtGCKO4PbAeNAcDHqnq3gPp+YvzcpFZ5ZB5bf8SaT+/FP6r9CGVezBPNCewapFH4Gm/5sBi/hw/lmV/nEX/UXHpjMs7M5IYhTXDcBhxSb7e197xlcf0OZ2DMQyJJDMiSxuaJRqVwT6SCOB+tjYGggjdvMcGzq0siUCTsdks7nuTgI5ozW6kEUt6WN3fcwb9/fnnfDV0f9Qi9x9kxOkHfY5a7XStCh2O/d806WVGXy52YISTuGLUPzJADEmwCa1E7jnscqki8tlx8Nm2v3BH2G9Dj+7ANhBWxj49NCO+CDY/Ju5DH2FiqsVxYj6bTf/Z/hV/Vdt1O23N8EYeenc/VYCe/xexNfmLwvl501HXBGoNEsqsxLcj/ACQurvVfOA70tSJfh5TnTXFCvzK1uOC243A9hh9lPJDHy1VWNgkJpuj70LwMBGx5SR5Mxok0fb/yqNwwjgEdwe+HIyEinU0xKj1EDzLNAcfaH2uqN79zeGTZdZJZwUdqzA+FUNAww3euxRvtvscD+DFst5UxPf0Zeze53ofP9+AlTk0rd5N995ZAeK/WB78e+CnKRA2XfauZ5K7fy67fjiPTIpp0/VZOfi+xB9XJsNtQAuqv2O+HP/w9Dtq1GuLr+4CvwwEnl4gqhVsge7Fj+LMST+JxH+IluJN6+3gP7J4z/dhdenINg0n9K/z/AJXz/qw164NESUSft4F3JbmaMd9+/OAxn6N/pMy+Ty5yubMlCQhHTfSjWST6tQ0teyi6IoE3i49Q+mTpkUZ8l5J2ApVCut/e8gG3uTZ+RxS5fpNh4GVFgn/J5ff7/s8KxfSWkjqI8jZJChFSEliWAA/Ncmwu3c4CM8BzpmnzcaZHISsQ+ZSKUEv2+yhfstgckVftxZOrfRE5aOSKKEBlCywJLKgjY7mRJX1k18IXRW96Th513xVlsvLDDJ5YmavNVY4GSE1sZHMQu71EDtvsKuP6l9K82Xk8swttpddMkVaGGoAfk+wII+e37QrGa8EmUZlsnDmGjhYxqfspVd1/OVKHjOgbAUj9++wq3RJW89FhQZh2OlY6PqJ+QIII5vgEXwMX+L6YJVXSIn7cSQiq5oDLV6u/7qwX/wAW2DFly7LZJpXhoD9Ufkt1+N4DQVGiTJyZvMyKYox5iyRPbOL31IfLABb1H1fCtnvi3z9cyyOEfMQo5NBWkQMSRYAUm7rfGJL9L7gkjLsL32kh2+YP1W7++8czH0xSt/kpBtW0sPtV75Q798BvysDuNxjuMEb6ZpCAPqzaQ1158dVZOn+K8Ua96A3uyUB9Lr1XkSfo7+fDewI75Ot7s/MCqG2A9A4rGdyjGVg+tUNm1DvY3FUI9I2PBP7avGW5D6VWkzEQOXb1SIn52I8sB/ogJ5J5HJqsajNkQZJAAgJLN6wgF2d94LN3d2b08nfAOTlYuxkFtYPk2QSAd7Qnbbn+4105SHj11Z28kUA1Aj83stCr7jvtsgcgp+J4b27xnhSF2MX4/wD8FYN9SUcvBf8AuAd7/QujteAcR5OLY09XQBhUVddvLBA9I342wYxxlr9YI7eTsPxMd73fNHfDUZJeC0FXXxL22O2ir7UbwouUFfHCx7WV42AOyc1S8e3ywDrIQoJAQX1aSBcYXYUOQgr4Rte/7MdxzpuX0uDrQkgg6dNng9kBP7eK5wMBFNNKk8+hqDZkWaJr7HLgcI1Hnmtjz3wmerZirDb+x1LxXvlb3Niq+YPbC79MM8mapwpE1AlSauHLnamUj4T37/LB4PDOk35iitNBRIN1Fbjztxsm3cAjvYBqnU5CTeY0g3pNx8d2rydiFGutxWq9hhlkmBbSEjcjYL9kSxAIrTpQ+kcb3ZIJG+J6Xp8EekuXJAKDS0zE2DdhWYnuATxtRsDDqTp0HJZhtyZpAeOT6+aJ353OAGS6cjJcmXiUn9HQuw9m5F2TwSN/nhLxMKhjAHGYywr5fWIv7sKZRctGxKSC60kGYtyfZnI1EjmrJvDTxJmkeFCjqwGayoJVgd/rEWxo+xwHlfN/nH/12/tHE94L6YM1JJBG3l5hwjQSFtOkqbkGoDUCymhXNC8QOc/OSf67f2jizfRUoPVspZAAZzv8o3ofeTgHnXvouzuVikmYwtHGpdirNqPvSldz+O+KOBj0z0zrc2bzE2WmyQ+q0QJ9VowpSqshWjat71scee/FGZglzcz5VPLgZrRdqGwDVWwUvqIHsRxwAiyMADHUQkgDck0MHykgVgxBIFkAbeqjo/ANRPyBwC8+SZIUkZRUjOFNnVaUGUjgUSDe/wAQ35GGeDtKSqqeEvT8rNkft3/E/Ki1gOYGBgYB50b+M5f/AG0f9tcel+pxvqIcsup20WygsOSBc1mgONqBO3GPNHR/4zB/to/7a49M5/MyOXDMtRufhtTp1EfEs4OrTte2/YbYBgMwpHpdLZiANafpWAK+tCzdEV863OJLp8Ky0FmSyLKBiXC36t1mIvcDVuO3Bw1lLUV1sdKmM+p9yQ5uvP8Aivi99huKFCXUyimYGwANTjjTsSs3JJ5+8m97CXbpMnaQcC78z23P5zkkDf2vnBv4JfY6xY5/OCzQr/Ke4B3vviJE8gb4idtiNW4A1Ka83u1Gze2x2OOBmArU3wjln2IHuZe9HYH9Lvp3CdyXT2RgdQI3v4u/tbGuL/E++Bht02GQurnVoA2stvzyDIffkreBgIjN5hUknZkjb8oYXIE2+xgF28i0Pfn8MNhmUIasvlR6rFxxG9mq/tgNVDTe42PI4XzMRaaSpFSsy3xSBCfs4LKgqdRFcbdt8JvlStgzQ2NS0cyvswe7gNMtjbfnfj1ByHNg/DDBqJbf6uu3OsECc6iV9jRv8MKfXX/zUQUAEVBY4BFU/wB5+4Ac4J9VFhvOyx0m21SxVrJs/wDpxV8bUa+dkh+mx6CzTZcitraGjp23PkcCyONrwEh0rPoNfmoOxBTLsBe4PAazxRve8K9fdGy8bRqVBzWWG6FDtmYv0SAf3YR6PDl9SqFybychkUambksWC82CSR3w+8VfmY7r+M5X/wDIiwHlLPfnZf8AaP8A2ji7fQt0ozdTR9wsCNIxFVv6VU37lr/3cUrqP56b/av/AGjjTfB3Rc7lsmkmWiZZp5A5dkNKg1FLo2wKo/pAo+em9igG7gbYzDrv0V5TM5p5PrDKTReFSopSCqFdrWit7gg6SK5xp44x5i+kHPTxdRnuV1cgpsCg0PvSAsSQe529V1VCgmfF/hdD08TwwqsuVmeDNeXQGlTSyG92saDYJrUQBQNIeEvo0zE4jzIaB4b1AamOugTpNpQFgA3Y3PNVijydSlKuDNKVclnUyNTGySWF0TZJs9yTjW/EfVZsplsllsu2rVBHHmQGYqmlYyFG5VCykk+6m+4OAj/o38J5efqObTNJG/lhiINLBBqcEOq9kA2VbOzjFx+kHwBlfqErZXLQxTRKZFKRC2AB1KaFnayPmBin9R8ZZLp6SR9PXzc26CGWZr0AJYVgpJDHuFqqqztWIDPfSfnpIDl/sViK6No7bT7WxK8bfDwPffARnjGBFly8McaxhMtCGsIpLyIrs0jgAE+sAseNPbD+T6OcxHAcxNNl0i8syIVcMZBp1AIraO3Nmx7HjBvAXTssxaTqMcv1agyzElYxo8wEO/6RJAVUBJLACuai/F3VPrM87jVHGkirDl21egFSLCkhU2jWxW2pVGwwET0o/bw/7WM/84x6WzWZkMtsWKpI2k+Wx07kWKgsmiO5Hp73Z8zZI/ax/wCuv9oY9S9Q8Pk3o0vqcyVIIwASSSARAxIa6N70BveAifJYopCNq3B2kH3HbK3YLVQHC3vvS5yzUbDFrv4WPqNA8ZU+kabsdyAQLwbMdNMJV5PKBJ1E+gksCSLP1ffc87Eamq8IQRJpJ+zINhgBHRoWRtDZIoGv3YBzJAQU9JsUFYK216msEZYjb0n2vn+Vzyj6iFaybT0PtZYHb6rtsb3DbgDuSUmhiZQx0NHVk1GwoCuPJoimHt27cySdJdtLVHz6h6Nxq9am4dwaJPG5O/cAp0qIiUal30tZpt6OkbmFQfSoPPc/EKOBh1kchofV5ECbEao/i7bfANtvfsNsDAV+fLCR5wXdB9Yf4Uma6jh58tgBx33PbvaqZRNZuSU6pCd4Mz37XqoCmG+y7XW2yE2YaOSYKxAOYkJ0lR+hDW7Sp7133IutrD9QkNaJS4AIOllO9gg/xkGtOk1XBPGqlBUwBQKkzFLV6YM1qOzEUdRb9Kjd8AHtSwyIF2+YJLhTpjlqgV4skBeDqB4v54ZQyvx5kreggV5tVZ3P5STdb2d91Gx2wtBLIz6NTgs6k2ZqHI48z4SbNWBt3wDvL5aMXrjzEhIB3RlqvT2Is+n5n50cOvFD3DHz/GctyCP/AFEXvheHo6VTO7HYbSyiuP8A5ho3v9xrCHiDLqmXiQXpGYy1WSx/jEdbsST+OA8/+GvDWZzGdeWHQqRZhneRih0KJCWbQbJoDgj2+8auuf6j1DLwyZdEyyvOxUuGDiED7KSmBBb1B64NAcYTzP0k5Lznj+uJGoLIynKSmyCQbe6qhXw4mOmfSJkpUIgebMsiBm8nLSsRvQBUJ6Sfb5HjAWeaR1XSoDPpJGqwCR7kKaskfhftjD/GHhjrWZlmlkAVCoXRHMVSUAE0sbSEk1ezVfYY0yHxwXdVXIZ31VZZI10gmrZWl1AVZ3A9sOs741ysEaPmHMJckBGAdgQCaIiLi/SQN9yKFnAeXDk5XXV5cpUj4tDkVXvXtjT+nPnupH4WhECxSFWVkZhoEbsjUNX5sm7HIA4xrreJsqURvrKKJCNG4ttwNIUi7vYirGIfqPj7JZRxHPmJJHcsKERJUihp0qoIvVtd3R39wyzxT4T6hmM1m9a7QKZF0r+cVvhEYUEu7lPVZ2K7njFGj6XKX0CM2TpAZSD/AMJ9Ww3O2w3Nc41Dxt4/SRJo8tnDCWLa1XLMGJ+HSZQdjpUDULNH3AAzqTqkrINeelJs+m5SwB9DMWsDdBxqJIod8BIJ0fqEM2Wgt0YtcAZvQrMNThCdSK+5+EEk8WTiz/StkJRHl4TEGlUS5uVoltVQ0GLEAX6gSXYX8zZxWct07JzRRRSdQEIiDAA5eVywdtQOkHSp3ogE1V2e229R8Y5LJQrHKzMI2XKPUTc6LOxFFdK7hbqwMB5yyUhSQfDs63qCnhhwd+/t/Vj091bN5cF9k1Xu/wBmQDZsEM4NnSy7979sYIen9LkkkcZ14UaRjHF9XkYopNqCygggAgVsRRF98blmZh5ktMpGtvSZFHw2WNaPkVNk1qu7qgbrmIrYOmXLKLryoAed9jmDsF+7b3JGOosVVpypYMtnyIdgQbDKJ9zf6p7bA3eAuZ9R1FB6wSS8QGojUVvRZNkEjmx3/SPkpNlBqrRRqeL9JW4pRYY7CiSd6qiMAbRFwEy1jbUkUFXqu6MxNeWOOdmPNKOSyxLRAywFKWuOCgOdQ/KAQGBFbtx88SrdPm1CglHc2x23NDZRqADEbn2+/D6FJmFs6L8gNYI++h7/ALhgEMjm4i4CoFYg7gp7WRs5P34GH0aODu4I9tNH9t+/ywMBAZbpYnOaDOVH1hh6a39MJ3sfya/E4ex+HlBsyOeCLWPYgUCPRW1KR3tRZI2wyyGUZ5MwRKUC5h+7b2kVcOBsR+kD+82s8W9aFKg7Fs1Je1gGqNWCTzgHv8GRIyfY6yAQGpfTvv7bnUT/AMXvRSgijJUHJFOwLLDSjcn4XJA+7ucNUgW6aKGiACfrLHgiuV/H/drDl1yQ2Zodjfqddj77nnfn54B9lumQxtqjijRqq1RQa9rA4+WGfigfZJ/Oct/+RHguVz+Rivy5ssmrmpEF1x37Yj/EHXstIkaRZmB3OZy1IsqMx/KIrpQb4wGRy+IOjRZt5DkJ3dZaILroUhjqkUatTNe++2w+HGgdO+lvprRamMkZFWjoCxO9VpJB457WLrFH6j9F6NI8h6jAqySOwBjba2Jr4u11hOP6OIlAvqGVYltALRyEhtOrTpElA6WD0w7A8XYP+u+O+jTTGR+nPmCQPtWVbY9wQ7WANt/w2HKM/wBJfTmCqOkRsEFR6xEdO9ihoNb7mv34Szn0aRsEC56BNAKMVilYMwNkklzTeoAi+woCsKyfRiNPlJm4F316zlpDJRFhTJYFbXQAPb5YB3P9LWTIUHp4LJbIaTSrkVtYDAV6SeSBVHFS6v13ITyrM6TPKxMkp0RKt7kIqgWTZC621Vpv13eJk/RGa/j6catsvLxdfrc3hXMfRKWdz9ehWjTKsEgAoVxrujoJvgnjnAREx6IUhYxdQUFdLvGEC6qoWWOkvSliE23OxxK5STw1RBjzPpBILlwX27U/PsDQ/HDxPoyLwiFs6r0bhJjmAitxrpNWk6iaYsL43GnEX/4VCgfr6bkqPyabcjnv2o/sPtgHaT+GRoAhna9ySZtvkwLi+52B4/DFd8VzZPNZgjJBEVyWaXMM6G71MAXlKgEkn4Vu655mz9EhBP5cu3/+aavi083R3H9/GD/+FK1X12mAs/ks1EXzXvuOD249grHR8j0yh9azWYjYfEYwjLe3whQ7Fd+TV0T8sbz1Nm1SaRMAW00rZg72x1KVIC2QNl967i8uz30bh4Y445pLUWWMErAlh6tIGwBpTd7cEnYDUM6ul3UoCGfZtO4IYE0RKGHB+EDfftWAJLITagy8sFJ+skbFq3473q1XQUXW2HMPUWUKoDKGNXpcihQslk2u97qqBs3hg+X1KFKKGGpbCvYGxYgia2FGtjtTAc1hR0LADRvpUEaX73d/am3NA2boUDeAmOhr5kClmlbkBi7KT3N6SNxxddsI5WfTMFGsVqURhtviO5B/AX2/HC/SYfJLCTQGofDZ/b6Rzt/V23brAWfVqQEtexYkXvQtOfTfb2wEpOgM0ZsWL22sWG39+L/fjuCwx6mR1YPWzHjamrSN+7Da+P3jAM8z4fyksmuXKwSPZ9TxIx/aVvCg8L5L/Q8t/Qx/4cdwMAuvRcuOMvCP/pr/ANsKr06EcRRj7kX/ALYGBgD/AFSP9RP+Ef8AbCixKOFA+4DAwMAfAwMDADAwMDADAwMDADAwMDADAwMDADAwMDADAwMDADAwMDADAwMDAf/Z"/>
          <p:cNvSpPr>
            <a:spLocks noChangeAspect="1" noChangeArrowheads="1"/>
          </p:cNvSpPr>
          <p:nvPr/>
        </p:nvSpPr>
        <p:spPr bwMode="auto">
          <a:xfrm>
            <a:off x="307975" y="-1905000"/>
            <a:ext cx="28956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hUXGB8XGBgYGRwdHRwfIR8gIRsdHBsfHCggHxwlHRogITEhJiorLi4uHR8zODMtNyotLisBCgoKBQUFDgUFDisZExkrKysrKysrKysrKysrKysrKysrKysrKysrKysrKysrKysrKysrKysrKysrKysrKysrK//AABEIARIAuAMBIgACEQEDEQH/xAAcAAAABwEBAAAAAAAAAAAAAAAAAgMEBQYHAQj/xABOEAACAgAFAgQCBQYJCgQHAQABAgMRAAQSITEFQQYTIlEyYQcUI3GBJDNCUpGhFTRidJOxssHSQ1NUcnOCkqKz0Rc1RPAWY4OUtNPhZP/EABQBAQAAAAAAAAAAAAAAAAAAAAD/xAAUEQEAAAAAAAAAAAAAAAAAAAAA/9oADAMBAAIRAxEAPwDYG815JAsgQKQANAP6IN2T88NTnaLL9bitbsFF2qrv1/yh+0YPmDvMvneSxdCG9N0FS6DbEGit/fhg2S1WWzkRZti3lRWQOAbJsXub5oVWAfLnCSVGbhsVY0juLH6fsQfuIw6bzVKkyKwLAEaK5Nc6ziKkyinjMwjmvs4q3AAB33Arbjt7bvophSr5wlfWDew79gOwH9+AL4r6nJl8s8sKozgqB5jFUFkDUxAJoXwNzsMUiP6Qs8IJsxJkovJhhZmeOdXV31hFCVuAGD6gb+Hm9javH/TJ5sspywDTQzRZhEY0JDGwbQT862vawOOcUAeHcy+QzMMGRljLwaCZ5IxJJIZWkIUBtIiXzHOo0T6BvuQGsJ1GIxmUyJoFhm1DSCDTAtdAhgR94xA+NfFT5AwOYg+XZ9Mz6vVGDsHC1uoJGomuVA52oWT8MyZkO0eXD5ZupTl1VlQPE8SxFkJGllVi51D2JXffFq67lWkzcWW+oiVDlvJmlMukLG9gqmoFnCsgJI9QJS+RgJ7o/WJW8w5pIYE80RQ1KGMhJIF7AAm0AUWSb+WF+meJcrPFHNHMmiQMUJYAkLerYmxQFkHcDkDFAyvgvNXko54xPHCJoXZpApoSh8vIaF1phjHp9W+/e2XUfA+caWXTlo9L5jOlW1oBpzUARHI5Cow9QFn9UNzgL74r8UnKwwzxIk0UkqIzCSvS5ABSgQx3vkChgvQfFvnT5yGVFhGUEbM5kGkrImtSbAC0Abs7bfPFW8beHUTJdPgZ08/LiNV1SCNCI/LM7+ohbpdr39Z98QmQ6c+YnzmYyax5iMZvIyaFmjJcQo3nKPURuzbaiFIBo7YDXcx1rLooZ54lVl1gtIoBUlQGBJ+G3UX/ACh74h/C3itczEjTGOGWSSVI4ddswjcqdN0WIAskD9mKv0bwPJBPkC+XhljiGY8ytFLrk8yLZhuUAAFcHihvjvgrw1nsrmlkeJDHIZlkDSAmL7V3jeMgGg6uQVHPJrsC3VfGvUEzM0UUGVmAZ1SJZ9Mw0/pNqGjgq9DgMoO+LR0LxAXVxmRHDJHIsDVKjK0hRGIWjY9T0FPqqvehQ5vDWajzMyPk2zSF52yzq6LFU7h3GY1HUCrKKIHvQbanHVfBmbZs9UEL+dLlJY3DKouMqJqUj0/CzH5MOTYwGkZfqsLsFSWNmK6gFdSSt6dQAO41bX74Tm67lljeVp4hHG2h3LrpVtrUm6DbjbnfGa5LwTm1lsQRIG+vpr8wDQsxHkn0rdc0BwCb08YCeD8ymUyirk6nVwZdE6jcReQXsro3QhtIF0rWSx3DVcrmVkRXjYMjAMrA2CDwQe4PN4hetZ/MI7LG+XQAAgyiQneuygCtm3B7jbbd74cyckOVgimYPLHEiOy8FgACRYG34DEd1vIyNNrSNmAr9Qgmmo0d9iADuORW4sAX69mtdNLllA0lgEkY1SFquv1jR37XwRhKPNZzUoM8Is9oJTdbfFQA3rb5Hc9kF6VIwpo3Adhq9MN6bU+oFAKu2ognYcfCQ/RXN/Y3vsNEIA29r91A/wB6txZAT/QZJSjedIHbVsRE0dDSu1NuTdm/nXbHMc8P5JolkDCrckUFFihv6f2b77e1YGA71HOyo4CqpQgWSwBG5ulI3qh3HOGa9Vns2iV2pwD8j3GIv6Teq5vK5cT5SRQyk6kdAysoR5GP6wYLGeDXO3fEJ4q8cT6OmtlHEa5tofNJVWZRNsoAIK2NEl/NRgLm3VJBdJe9D1qLG+/w7HYbfPnbDnL521BZwjfq7NW+24A5G/44rOZ6zmE6quSM4EJyhzBcomsFWKnetOmhfHvgme6j1EZWeSKRHcNG2VPk0JUl0BFYFhThiRd+xIF0AtE2erhw33AD/v8A+xhL+ET7n/l/7YgujeKHz+UgngkEMnmrDmI2QNpawHUAkFT3Unsdwe1r6gshjYRMFkr0My6gD2tbFj8cAzXqJ2+L8NJr93H/ALrCxzQ/zjf0Z/w4zFvH2d/guPOtJCjrmjBmI/KPoF16RrssqjVR51H230HJZic5uUNKjZZIY2Hoo621avVq4Corcf5Qe2Aeecf15P6E/wCDDFs5mNdBfRfxaXvTvvXk82Btffnaiz8DeKjnkzOpfLeHMPHpog6OYmIJuyux9yDxhp4K63mp83nocw8ZTKyCNdMRUteqmJLHsvAHfAH6vk3zI05jKxzKtsmtWPro6ecvsp2BO+xOxwOl5E5YucvlY4dekN5asthbA2GWrYEkDuSeLxzxH1zMQ9UyWWWRVhzIlZ7QEr5aatmvg97G2JXw1NPNqnaZXy7m8uoQAlOzswJvVyAAPSRe5IAJjPZjVwwX5xuT2viCv1q/DC0WZnLLdhf0vQ9jf9EeQAdvesF8a+IRkMo8+nWwISNLrU7GlBPtvZ+QOI3qnWpsjNkxmJRLHmZPIc6ApjlYegpp/wAmSCCrFiLB1GiCFkTMAfpSn/6Tf3R4BzA/Wl/om/8A14oeV8WZjKdUbKZyQyZaVhFl5yiKVk0I+lyihd/NC3XOnsTVu8NrMBN52YaYiVkXUsa0qnb4EWyQdz+wDAO3mH60/wCEZ/8A14IHPvmP+ED+tRin/Sl1/N5Ewz5eX7IeueIohtFkiX0krqBPm0d/aqwTxL4hzDdTyGXy+YMeXn1q5jWMsWWNZB6nRqBSROPc/gF3Ut/87/kwoJG/Vl/5P++Kt0bq0vUJM75Uzwx5eU5aLQqG3UeuR9StqGogBRQob2TtEdO+kB80nT4V+yzGakkjmZaPl+SLk0arFvtV3QY8kA4DQdZ/Vk/av+LEVPFmiBVg9yOO/A88d9J/Bh3FRX8KOnUm6dJK5SeDzoJAQJIyCQ6aq3FLqBazyNxVQXg/xFmPNfp+flcvLH5+UnB0s6EatOpQBqWvbs44qw0TpaSAN5hPPpurr8Ha/wB2O4R8ORlctDbvITGrF3bUzEgEkn7zwKA7YGAj/FOZTXl4nV2V5GEmmN3AQwyodRVSACzAfj7XjKZOhT5bJ5CKVZXkj6kHNRu2iCJ3QHZT6b1OPcSbbY3fDV+oRBFkMiCNqKvqGlr3FG6NjfbAZx4gghn63GZozJlvqTRuzRsUDFmIF6aDUb9xeJJevqImjKzeVBLlYoyYXBk8t0aWRV06tIA549O3OLXN4jyiVrzUC3uLlQX8Qsb+6N/wt7HB08QZUsEGYhLHTQ8xb9fwbX+lYr3vbAUjO+HpIOqQZrKfxXOSL9ZQA0HGp1lrtqI3O1Et+vtozDCX1+LzPL8xPM402LutVV76RqrmhfGGCdVhZdS5pCvmeTYKH7T9Tj4/5POAz+PwfI+Y6zlqqCRfOgsbedMhtgf5JUqR7EYkOk5vyOkZdc1IqT5tUQlgdlYJHqcWD6YFXUxI37ixi++YNRTzbdVDMvp1BSSFJFXRKsAf5J9sMD13L6BJ9bTyyWAe00nQCX9WmvSASfaj7HAUnJznJ9ek1ujJnYV8xkUqqSptGG9TBdScb7lxjvhDq8EOd6vK71G8yOjAMdYCtZjAFvv+rf78XWHruXYkLmkJWyQCliioO2nkF1Fc2y+4w+ymaSUExy6tJ0tVbNQNEVswBGxwGU9Wzi53PdIfMIdDLmDMhVgEWQfZJJXFrpUgnfe9jiZ+ivNtl3n6bJrZIZW+rSlG0vGbYrq06dSnc/ea2GLzHm0aVoRNciAMyDTYB4JGnYHt70cKmQaxH5p1lS4X02VBAJquAWA/EYCs/Sl0GTOZBlhGqWORJkW61FDuv3lSa+dYjfFsQ6nJ0+OCyEzK5mZipHlKgPpe6KyEtpCH1cmqBOLWOswFWInsLIIWoAlZDVIQEsMbHI7j3x3I9WhmYrHOWYFlqgN02dRaC2U8gbjvgKvnumw9Vjz+WbXvKHhdo3AUiGNQ8ZYAFdYcEDm2/WsyX0ax5hclWbB89ZZFcsPi0tpDcCwQoOrvd98WDN5hY9OuUjUdKigSxomlUKSTQJodgTwMN36nEWhT6wQ0wJirT9pQs6SUokDesBX/ABnGuYm+qlZT5uVni1iKQorSGEx24QqN0Ju9tO9bYpeW6dNA/QS8OZdoRJJmWXLyto8xUEasVQi1VQlCyNG+NYyh81dSTy6bI3VBuDR2aIHnbDT+GoElaNsw5ZGVHDJSqX+AMwjCjVYrcXYrAVzwxlW6bLnkkjldJp2zULRxO4cPyh0g6ZFIA9VAiiODUF0nwPPlE6dmihaWCaWXMRJ6mCzgA6QPjMYC2Fu96va9N6b1aKcyCJixicxvaOoDDlbZQCR8r5HuMLLnELuga2jALgWSNQJX8SBdc8e4wFRHTzN1QdQKSrDl8v5UYaNg8jszaisZAfSqtW4Fk7bC8MOreGn6h02ICOTL5zK00BkAVldaoWCRpbSNwdiFPasWvJ+KsrKcuEkP5SGMFxyKJNItqLKO2+9X2xJZDOLKgdQwBJA1KVOxrggGtue+AQ6DEy5aBXXS4iQMpqwQosbbbHbbAxIYGAhfEOZahCiks6ksTrVQg+IeYsbaXYbAc8kcYpfTYJX6d0+MHMZXMZeESLJ5LMFdQY/KkjK76lJ22Owr56acVgdSnzGZzcMLiJcqqqGIB1zOmv1WDUaqV4okk77YCJy2TaTOZAPA0WmF81OArGMTtGqLHrNrah5TV/P74mPJFpXL5edsvmM6kJjWNhUWXjH1Ym11CMypd2F9Vkje5bKeKZzHFOxtZs8MpFEAvqQM0bSMavXaPJsQAFArkl/4a627ZKbNzzEoWneI1GKijZwpFKLJVNVm+2AhYOnTxRZZGEnmR5qTPZx1RjqCtJSLQJZnJQKq2dK+3LrpuSfLZgylHOXkgXNyaEkLHMqpST7Or1OsitVcx8XZwvL1vMRdF+sSSk5t4FkX0oCJJNIjUJpqtTqpsdzv7IfwrmhJl41ncnNSeSPMjjDReV5pzEgVUG7qi6A1gbkg8YDmVOYTOZ6RYXaWTJI8Zp9DSqZSsYdkVQQHRa/E76sSHh/JpHlIEZJDHl8uA6mOQF5PSWpNOpmtWsAG9db74b+Ips5FLAiZo1PmUhQBIiQm7zFiYzuscZUV3Y32q29PhdIkWWTzHApnIALH3pQB+wDAULp3SS3Tsus0c6yzySSyyoriSB2kM+qit7TJEvBur4s4tfhBJhlwcxvMXbU+jQZAG0RyMn6DNEiErtXsMViLr+ZkzsscUvpObEUSsIvL8uFFObFhfMZ7ZqAN2BvQbDd/HE0WVyudk3GYaaTyAF9MKRSOlEC9foQliat22Aqgk+iZ50zGbmbLz6sxmQq3DIAsEUYAdjp/S0uVUWxLqK3Ncy7SjqUeaeKXQ+UkBqKQlPWjRxkaNn0q3pF+on3XCfW+oZyDp31lp/tmgsoqpQmlKCERqUJ0IzlaJJNLdm8OMp1PMS5SWaCR3mUtAsL+Up1xMVk/RrznVWYA+gejbmwLlcpNHmVzASQwy5fzpU0tqEyFqUJyC5nJquYrw08K9HmP8Ha0ZPq4lzOYZ1K6p5gwKANua81yWHp2UAnFj8IdQM8ckmqWvM0COZQskRUAMj0N21Wb3sFd8I+Os9JHDEsLMss2YihUoAWotclAivzSvgC9Zyrrnos1oeVI8tKkaIL+1ZkNfIuq6QxpRRsja66eg5j6kEAZs3k/LzEZKsFabW8sqI5oMjBvK27YfSZnOefl4Hd4/OzcjoLUv9VjjtlkK2LaQqL3YBxZvEn408RGDL6oHXWSpvkaPMVWrtZsgf7x/RwFgyUHlxolk6VAJ7mhufvPOKj0XofnDMzZpJfXnDmBERViLSMvYA1N6Y1bTdXsRscOPGXVZMtLDmFcjLxMi5pf0THKWQP8jGwVtq2Y3wMNMwuZGYyUP1iYNMrSSrqHoSOM6t9N2ZpUF+yiq9Vgp4WkzGXywDZWUyuZszNwPtJJCwiU6t29Y9Xw0h7kDDF8hnIW6myRtLJPl4xEyLoDS1IHNNISCNamyQKWhwBiw+K83JlumzOHJmSHSrjkykBUP3mQjbFf6iuYWGAebmY5cxPFlgGkOoFHYzy+kkDXGjGgdIGkijwC3UOgSvlhHBGyS5Ncucq0lBWeKy1U1gMv2bXX44svRIQJJaR18sJArFyVkVFB1Kl6VpnZSQNyp9tmXi7rHlZOY5dz5gjlCMAz6DGp1MefhI02dgxAPfEZm+uMZYhIXXLRZH67Oy3bk7Ktj1FVCu5A3NLyNiF3x3DDoa/YR0zsCNQMl6yCSRdkng8HfjHcA9OI9+kReY8oVtUmnWAxpynwErdWBtfcAA3Qpn1fKSh3mjnEY0KKkY6FYMbaj6RaEjjkA4S6emZT1yTxNAqtqOr2FbuV7EEkk9vwAOG6HCGDCN7UyFKNBGlJMjINWzsSfVyNTVVm2h8IZXyxFolMYgOWCea9CIkFlA10L0i2+IgAE1hm2VzcEKJ9djWQxotysG1ONnYFk1GyVA++6vZlOudMnfLqsuZVH1FRLqKWZF8tUOlVuy5AHvoIsgYB9J4Vy8nqdZb1xvvK+xiJMQADUFUksFG1myLxyfoOXjVpCJLSRsyZDI5cNo0sQxa68sadPw1tWEJ8jnFDO+cREUE/AAFA3skjgc9gBt2svOrzKmXaOSRfMaFwLItyE9RA77kftGAok30hdGZ4JtU+qDV5VLLQLCmJW/USG3ZgSbO/OJF/pi6ZXxzfhC+POkXwj7hg2A2mDxr0JDEQuYJhkeaMlZSQ7/GbL2Qx3INi8PE+kDoqAHRKQyNGFaJmCox9aKpJCKxG6gCxpHAAGFDCuk6LrYNRPzYbCv8AcJ/E/LAbPN486K0axt9bZUZGW/OJBjNx+oyWQp3AJIvfnBl+kLooZ2C5rU8vnsQJB9pWnWPtNjpNbfL2xi06URxuqnb5qD+3CWA3PLfSb0pJllUZrUqOo9BN62VnZrktm9A3PAB7cK5v6VelSyRSOmZLwsWjOkjSSCCaElH0kjcHYn3xg+BgNyz/ANJnSJZBK6ZsuEMYZdaUposBpmFXQv3oeww2l+kPoxiaH6vmzEyohTfTpQUigGegoHYUD3xi2O4De+g/SF07Nz/VVy+aJzRCN5xDIaU1dzsRsK2HtjRf4NjMwn0/ahSga22U7lauqJANVyAeRjzB9HbV1TJf7dR+0Ef349Ct0cuj5eWYNrlWetJsKSDIoJP6Th6P6IaqNWQmup5FJlCSR61sNV0LU2p5G4O49iAcJ5zIJKUaSIs0ZJQ6qKkiiQQ2xIJF+xOIJMi0jFRn3J0ldFGiAwBPxC97UkHk0DsMKZXpzo6qc6X3VgtlQEBYkAAkMCCq1sR8VnjASEfQoFQomXjClTGVJpdLHUykAEUxJJ97N84cv0PLMixmCIoqmNVKgqENWlcaNh6eNh7DEFJkNUsvlZ0xG2LrpYDctwxcXRPY17BbwIulVrCZ4opkchdxTOWcbl7beUb8NS4C2gYGGuQzSN9msgkZFUsRv8Q9JJ43onn+sY5gCdXyaSwyJIaVkYFtrW1ILCwQCATvir5vokDFj9dOj9NCyFQKKrR201v6jZJUWT6g0/1qZEKliwamKkSaAK03qHmIGHGx7XxiEXMaSoaQUpBa5DY3GoajnLUADSVNjZtiNiDiXp+XIVTOfsnLkmSOwSy/ETwNSgfMnDXJ9NyiwlFzDMNcLajNESGjbzYq20jdeK3C4JHmSENPZU71KTor0kSA53YFtqulqj8l8jn3TUVYMSNIYtrXUDsKbOHcgcbfEtnnANx4eyLI7PmGqRvUxkiPPq06gtUT6qN2cOcv0nKjzZIJfMcwyL8SsKbcnYXzQu+57kkyS5rObnywBdgaEuu4/jNajex49J23GOwyTsHEqhVCH9FRZ+VTOQK7Efj2wHkyL4R9wwbBIvhH3DB8AMShyhWJk2Jf6vKtHswcEV7hpNJ+7EXhZcyaIO406KN7DVqHf3v9uA7mCSEPugA/AkV+7CGLJ0bpXnZQsBqdZJowN++X8yP/AJ4mA+bfPFbBwAwMDCkEDOwVFZmPAUEn9gwCeBgzoVNMCD7EEH9hwXAT/gD/AMzyX84T+vHp7NdKjkkSRtWpCpWjQtTY+ffHmDwF/wCZZL+cR/2hj0ZnM45P5xK03cb7c0L39z926jAE6v0fLDQHRmChnVR5hAFi6CI3djtzv8hpZRZbKxeWwSQU3mD7OdiTd+r7DUN/uoHT8NDC8uZLDQ0npJa9Tjda3B3NgKCTse54wqDlgEsGhYF+SNV8g771fHzGAbdWyWVcyBxMGbVZjjlNFlZCwqEhvSSATYr5YlU8K5W9XlkkijZbj7r/APdnDSN8vrSg+oqaIkjFAj49nBvSQ2ob0QcOJ8/HQ3kO17ToL3/2ovg8fPASPTukRQFjEpXUAD6mI2sigSQN2PFc4GC9OnVmfTquhzIGFWaKgOa4IOw4+WBgF821I5uqUm+K2Pex/WMU+DNOzqPMY3Wwk+LccflR359+/PBtmfywYara0BK6WZd9juqkBvhGxvuO5xV4i5YAu2+m/VJYAoX+evgm6578YAsPUCdLCYaVq2Mp0gmz6x9as7War29qwIp5BsZDdgGpSSxXTaLecNOpdtXv6eaFqKrMy35gJ0jSZHGrcgkESUo2C8XY1fPDjpiyktobUwog+oVwPUGaiWFngVfF4BzlevOELSIX7jQI129z9uwNmxsdipsDDvJ9SWYEFSvpBNshsHmijHbcb7c7YNeYtbFi1uio7U3I4vfY3ttfdUu5U60C+k8Nq39uB23vAeR/J1uywqzrqOgKCx036dhvxWFX6XOASYJgAus3G4pbosbGy3tfGGuUmZNLIzKwAplJUjbsQbxY/D/jfN5WZpdfnl0Ebics9qCSAGJ1CrPevUbBwFbwdoqVWtTZIoH1Cq+JewN7Hg0fY4UzcweR3CrGGJYIg9K2dlFnZQPv449i5aAu6oCoLGrZgqj5ljsAPfAaF9DYLSzxlWCyKkqGiFJhcF0DHklJSKvg74qmS8LTMWVULmOQxsFBJ9DaX7dua5r9mLZ9FXiyKARZaXWGObV46HpIlTymVj2AYh/njcJuiZeR/MaGMyf5zSA/BBpxTDYkbHvgMD6t4HEakjVe4o0AopiCee4Avbg2OTiD8N9KgeSZM0WtYXeJFYKJXXfyyxB3oEgAbkV8j6Jz3hRHUqk08YPK69an5FZNRA/1SuKn426Q+Wy4eFIfNjCl5wWhkO51+pBq9WldtRsA6rNEhlSNCvT5DKrGdm0wCStVaUDMPRelH1kbjhR+sMVfDnP9SlnbXNK8rVWp2LH8L4332w2wE74E/wDMsl/OI/7Qxv8ASodpUY2dXlye1bNc6nXVb7gekdhjz/4G/wDMcl/OYv7Yx6L6hnxIV0MVIDEqHF8c+ideOd757c4ASZjL6yR5mq9NrOm53AFGXvR2r3+eB9dg9JHmbja8wvDA3sZtypUj3BGxqzjkzNVCTfTY9bgm/Y/WO3zsbc7iuSRk2wZrB2XW++4BU/bkHtztvXvgFxJCWFiQHe/ygbHe1NTdgxPsBxVDC0U0ZrSshJFUJu1nuJKO5PzG3G2GoiLDcnc0PiNWRqBNmxpo7ivxF4VMRr9IXYo+YfcgaipJ77/98BK5FCCxKOt0fVIW/YNRC89sDDXpEJVm7bCxpIs7WbKjk9rOO4A/VXIIAZxamlCFlbj4mCNp5q/mdjWK/HlpGbTpoqd20va76WK3l9LXyOARvwCcWbqWVRlLMisyq2klQSNr2sHuB2PAxWo8/PrTU8gF71vt3/yI/D51gF1tS3mQ6w76uJdtyD8OXHz+I7jSb3w6jC6SRll0gsdxLdqG0HSYbN324s1eEEz7mwZSLcaSlHbVXp+zINkULvYtvYw4DyUT56Vp2PnA76rJvyhVepduwHfcAmj2CfqsdkE1ol9Q9eqyYBRPsRZB7WLW6bGAxrLpFa2SoYcnjeJe9nffg1vh1ksvqAPnszKfVpcMDRJo+n8O37rw/YYDxlF8I+4YPjbM34C6Lk4Q2bkN703muNW5IVFU21LQ2v3POMyzkPTzFN5BzTTiWRohpUxiBWOkvdOPs9y3II3FYCAwMSudyEfkRzQjMFSSshkRAqsFUnS6sbG55Vdh9+GM8ShVIZiWs6WTTS/om9RDahvtsPfAJBzd2b23s3tVb/KhXtQxvX0J+LpM1HJl52LyQBSrk7shsU3uVI+I7nUL33OCutEiwa7jj8MWn6MM60XUoGWYQqbErN8Jjq2VuwsqAGJFEg/Ih6fw26hkUlRkfVRBB0symiKNFSDxgmT6nDLtFLHIaukdW/qJwOp58RRSuaJjjaQrdfCCfwuucB5j8fZNYM9Ll1DhYSEXW+r0kaxVbKtPdD5nkkYruJDrvWZs5O+YnYGR64FAACgqjsoH953JOCdF6c2ZzEUCkK0rhAzXQJ7mt6wFi+ijpyT9TgV3ZdH2yaa9TxkMFNjggNdb7Y3nNyX8AI3N2zMDVb/GAKsHGaeDPo1zGVz0Esmay6tG+oqhZiwogr6gm5BI+Xscab1CEhlqPRuTa21gckjyjuNiBYvf54DgDGqHIGxDXd0Afir1j4u1XuMEbVVgM3y0twB2PlfMj8LG52fw6EFK8o1C/TD7CifzXxHSdj+A4weWaruWcUK2i79j+a//AJgI9cuwItTXBpWPLXx5G9EBh8yb2wI4CKJQiyLpCdr9X/pwQfb+sYkBm11MPNm7DdFobgWD5f382K1HsaTGeFka5t+B9mOB22HJHfu3tgHHTDLqPmFiNO1/f/sk3+Vn+/HMHyEg1VqkY6d9RHvW4G2r7tsDAd6tmGUelbBB1GrCjbc9qq+fbFNWSEMN1JJrmKzsC5XcG+K/eMXDq/lkBXlKMQQgEhUsdtqDDVvQ/HteKeJAx0tKKtWID6Sa2oN9cNEhiPv3N0MA4EiobZwpGqPdkBDALVXKKIZ9VCiBfci1FlXQCWHwlQxeIi/VsfyndhqB57jffY+Sz0kbSbgFiZLYhhsSHWjmWCnWdNigKA3A2mU66vPln3sMhsWBezH3H91jfARUMsRAK52IAvpNObLUpZCyz0Wojji/niQ6KR5h/KVlOmtKs5+EhGNNKw2ZCDQu7s3dqL10niI1dD1d6JFgDYbHfjBun9Y82QJoq11XZPBG3wgdx398B5kboObluTSJAp06jPC1bihZk2+NRXzGHuUOfRCiCEILdlEmW0kFTGSwElEHXW+11+Md/wDFWe753Nf08n+LBT4lzp5zub/+4l/x4CxdJ6j1HLBxHDldEzeYEJg0alGkmNVlAF6aI3FjgYiOs5POZp2mkWO9NWssAVQgF/5XarsknvhkfEWc/wBMzX9PL/jwP/iDNn/1eZ/p5f8AFgJrxXkJp5Q65SPLKkYQr9YgIOl2BcnUoHqYKfYjc4V8IdKz6OfInXLCSkd0mgZjRHpAEl6hr1crsbvjFe/h/N/6Vmf6eX/Fjn8O5r/Ssz/Tyf4sBruUTIwVJNBmM9JWn6xmMxlnBsAnQr5r7MeodgaI33s1vxx0H61IrZLp7QsPs2bz8sAw4plEp9dsPVq3XYg0CKMeuZr/AErMf00n+LBG6vmDzmJz980n+LASieCM+aqAG9hU0B712k2323w4yPgvqCyK0aaZFIZSsiWDYAIpj3IxAHqMx/y839K/+LBTnZf87J/xt/3wF66H4Kz757LTzUxE8cjOzMzUJAT+jtwdtv2Y2s9FYszFIms9yl0CCASMvdGq5sDuTvjzZ4WzUhz2UuRyDmYeWb/OL88ehpMy7NbAsQWUWh44I9MZoHYX8/2gfMZAxMhZBtVFI9eor8OrRlyV2rihSjit+plo9JLI+kjT6cudR31bjyLI44FX88Jy5QkG0Y7D9FjuL2r6tZFj53fzwn9UaydFk69R0fEbJP8A6TfcB/m229bhJSZWOz6Z+A20dA+m7Hp+LtR3vDyLIRONVOu52Nr+l7fq7bfLEOMmfTUZAU0Ps9wNrA/JidILEjfe23HZX6o248oD7kFWRp/0cbUD/wAXtwE7lsqiEUSTRG7E2Lsnc77nntxjmGPR4WWRrUgaTXpAHN1YUe+w+/AwCvV4tWkhHbTZtXKhTtRKhhq9634OK5laLkSSsqVVhnthY2+LUt0LPI3v3xZeq+XQ1hidwmlXNHb9UEDetzisQo2q2U7HURoY2RpJB/JhyFA25qhZ4CTy2gOCJZDf5v7Kb03YBYk0aFj1ACq+/Dv69qoieUAUDUDc7k8pY259vleI+POzkMC7XpJFBrB29J/JeL2uiaJNGsLJ1GVSTqZqvZthwK2GXUkW3IP49sA8Ob2P2uY3LMKgOw/V/M1tWwO5sc2MK5KUs49cxpQCHiKKT+tZjB1H9W6HsMNct1iV/hiXjeixo7Gvh7g8+/vh5k8xIzepNIoHvzttv+OA8iNyfvxzHX5P3nHMAMKRtVt+rTfsIwnhxk69YYXcbD8R6gf+XAP5+nosswZl9EjrpF6gA1aq0aCK4XUDf77D0aONYXcIDbmM++6l0KkEbVan2IO/swPT5JpZnpReXVyC1ksYARp33JZG3+/vthXK5dWqNifL0RykAgF7WlC70EX1fizHjgInryAhJFAAPpJHc0Dx2I3F99uMQ+LL1eCkkjCqBGA/FHfkcdhW3zPvitYAY7jmO4CT8K/x7J/zmH/qrj0rHNpJZY/KrclFclvVVNcH+tdGwLPG+PNfhX+PZP8AnMP/AFVx6Nly6gizGaJvT5ZA9XL/AGYr1Gq+/k74Byc9Kpss1Fb/AKzx5AI2Av5E7d8Elz0mkU7gAnex+G5j323Hz1XYGEpipFUpFHa049Vjnixxfwgcdj+apNakosL3XY6fQPzootbACjZHarIKJnW1XrY77At3ANCtu43H3e+O/WmtRrb4RtrWyTWwPmCz6vbivb1JxhnJKAsQyn0tdUKAIGY4PJ/eMP8AL5Ug+pJW32IelNXWxmJo139xYG+AHSM2WkZS4Yhb2ZTtexoSMe53ocDAw7ycdN8Ei7cs+ocjtrO/zrAwDLroX06oleg3rKltHFkERsB72a44O9QClCaAiZqX/N2xJF3+Ti71VVX6F4JJxaM31SCM6ZJY1J/RZgD+wn2OGxzuWZT5ckII7ijR+dV/XgIJDfJA9WkkGMmn9VbgCyysd+S12bwrAEa/VGgIJLMVHpHIFNq9yQQB6RxWHiAA7SwC/ZJav3NS1xg65zn7Ue61BPsO1+vfvxVg4BtHCihgM1GgIAtXI3oHs67FSSN+6/jMZDIuj6mfVd2LkrcjgNKyj8B91d0cv1uJBpZpGazZEE/+E/14InijLl1T7YFmCAtlswq2xpRraIILJAFnkj3wHlIKCWttNAkbE6jY9O3GxJs7bV3wQqaBo0ePn92NU6T9GOSzMYMXUlaUncIY3AscaPS4N3yfwwjnfoTzan7KeCQfytcbfLbS4/eMBmGHPTIg80SE0HdYyaug5CkgdzTY5ncjJCVEqMhZQ66hWpTww9xiw/Rt4f8AruejQ7Kn2rH5KQfb3ofjgJfo2RkjzGXEpUDScu6sa1FZcygrf9Eqnv8AEMQSZHMaoUZGDhDGN96jcoe21Fa79saX9I2TghmXUrCmfMgo1EWwaRt1Iu+d79R97DbxX0tvMbNxLbSxl0I2KBoy5JYAKAC7Hndh+0Mz61L9s5X4a0Xd6q+en3H7rut8Q2LF1lFWEKocgAb0dOwABvWexqq2O22K7gBgYGBgJTwt/Hsp/OYf+ouPR/11GbmJaYqQrKO/xNUosAj7xTVvjzf4Y/juU/nMP/UXHpWaZLOjWN2u5CwJDUwFTen+rixsBgEmzV7KW1FdAAcGmNij+VAE8kdxa77Y5PnB6tLX29L8bCr/ACoerTtexs396jkjW1vQ92Y02oWGqQ7hb9h+8YKJCoo6mrnZ+woi9+eL+fvgA8jKD6ztbE6jRFALt9Y2DarFkfECarCkM4ZT6r1CtmY97XbzTyFravvrbDmPKOSGQ2oA03qBN3sQTsQWuzfFbdlcrlpU2UVYH6QPA+Yvc98BzpWYuUqTvpO1ntps0XPFjt35wMPsusmq2O1cbc/gPbfAwBMl8c+/+UH4fZx4SlyUxYkZllU3S6E25retwLH7PniOi6UZJswQ7IVzSycXZGXhAHPFiyO/7cSy5WXe52/4E23HG3tY3vnARcU53vNu1gMKhIoU3sDzY259I98KE01mfMn4TQiajVA8R9yDt/KPyp555janeWT5CEkb/wApVr374XGfH6kn9G3sD7fP9tjnAMIOkuVH5VOb33pT+zSCPxGDeJjUScfxjLc/ziL9+JLK5jWL0svamUg/vww8Rj7JN6+3y/8A148B5GlUEmwDucTfSfF+ey35nNTKP1S2tfwV9Sj8BhDK+Hs3Mhliy00keojUkbML71Q3/DDPOZGWL87FJH/tEZP7QGAuuU8eQz5f6r1PLCSNQRHLAAJYyeCoZtIr5ECgAVIxXPDnW5MlOcxl2G1pTEBmVtxaBjfwgmrANbna4XHcBY+rdefPTrNmgzRho0kZV+EXdAj0qxAYjjgmtjjWYOgJ1LpS5fLzhRDIY45SPMtInbyroruYmWzXc7cYwxc4wTy7GjfbSu5N+o7buASA/wAQBoEDbF9+iPxYcpN5BI+ryvbAkAq1adYO22wsG9l23G4Muv8AhyeTNSZaONWnEmkIrgCgC3p1VQK6TuR8QHfFW6v0PM5U1mIJIvmynT+Dj0n8Djd/EEUKdYyso0mVyqEAqWFalJZSbGxFEAfCd9jehtGCKO4PbAeNAcDHqnq3gPp+YvzcpFZ5ZB5bf8SaT+/FP6r9CGVezBPNCewapFH4Gm/5sBi/hw/lmV/nEX/UXHpjMs7M5IYhTXDcBhxSb7e197xlcf0OZ2DMQyJJDMiSxuaJRqVwT6SCOB+tjYGggjdvMcGzq0siUCTsdks7nuTgI5ozW6kEUt6WN3fcwb9/fnnfDV0f9Qi9x9kxOkHfY5a7XStCh2O/d806WVGXy52YISTuGLUPzJADEmwCa1E7jnscqki8tlx8Nm2v3BH2G9Dj+7ANhBWxj49NCO+CDY/Ju5DH2FiqsVxYj6bTf/Z/hV/Vdt1O23N8EYeenc/VYCe/xexNfmLwvl501HXBGoNEsqsxLcj/ACQurvVfOA70tSJfh5TnTXFCvzK1uOC243A9hh9lPJDHy1VWNgkJpuj70LwMBGx5SR5Mxok0fb/yqNwwjgEdwe+HIyEinU0xKj1EDzLNAcfaH2uqN79zeGTZdZJZwUdqzA+FUNAww3euxRvtvscD+DFst5UxPf0Zeze53ofP9+AlTk0rd5N995ZAeK/WB78e+CnKRA2XfauZ5K7fy67fjiPTIpp0/VZOfi+xB9XJsNtQAuqv2O+HP/w9Dtq1GuLr+4CvwwEnl4gqhVsge7Fj+LMST+JxH+IluJN6+3gP7J4z/dhdenINg0n9K/z/AJXz/qw164NESUSft4F3JbmaMd9+/OAxn6N/pMy+Ty5yubMlCQhHTfSjWST6tQ0teyi6IoE3i49Q+mTpkUZ8l5J2ApVCut/e8gG3uTZ+RxS5fpNh4GVFgn/J5ff7/s8KxfSWkjqI8jZJChFSEliWAA/Ncmwu3c4CM8BzpmnzcaZHISsQ+ZSKUEv2+yhfstgckVftxZOrfRE5aOSKKEBlCywJLKgjY7mRJX1k18IXRW96Th513xVlsvLDDJ5YmavNVY4GSE1sZHMQu71EDtvsKuP6l9K82Xk8swttpddMkVaGGoAfk+wII+e37QrGa8EmUZlsnDmGjhYxqfspVd1/OVKHjOgbAUj9++wq3RJW89FhQZh2OlY6PqJ+QIII5vgEXwMX+L6YJVXSIn7cSQiq5oDLV6u/7qwX/wAW2DFly7LZJpXhoD9Ufkt1+N4DQVGiTJyZvMyKYox5iyRPbOL31IfLABb1H1fCtnvi3z9cyyOEfMQo5NBWkQMSRYAUm7rfGJL9L7gkjLsL32kh2+YP1W7++8czH0xSt/kpBtW0sPtV75Q798BvysDuNxjuMEb6ZpCAPqzaQ1158dVZOn+K8Ua96A3uyUB9Lr1XkSfo7+fDewI75Ot7s/MCqG2A9A4rGdyjGVg+tUNm1DvY3FUI9I2PBP7avGW5D6VWkzEQOXb1SIn52I8sB/ogJ5J5HJqsajNkQZJAAgJLN6wgF2d94LN3d2b08nfAOTlYuxkFtYPk2QSAd7Qnbbn+4105SHj11Z28kUA1Aj83stCr7jvtsgcgp+J4b27xnhSF2MX4/wD8FYN9SUcvBf8AuAd7/QujteAcR5OLY09XQBhUVddvLBA9I342wYxxlr9YI7eTsPxMd73fNHfDUZJeC0FXXxL22O2ir7UbwouUFfHCx7WV42AOyc1S8e3ywDrIQoJAQX1aSBcYXYUOQgr4Rte/7MdxzpuX0uDrQkgg6dNng9kBP7eK5wMBFNNKk8+hqDZkWaJr7HLgcI1Hnmtjz3wmerZirDb+x1LxXvlb3Niq+YPbC79MM8mapwpE1AlSauHLnamUj4T37/LB4PDOk35iitNBRIN1Fbjztxsm3cAjvYBqnU5CTeY0g3pNx8d2rydiFGutxWq9hhlkmBbSEjcjYL9kSxAIrTpQ+kcb3ZIJG+J6Xp8EekuXJAKDS0zE2DdhWYnuATxtRsDDqTp0HJZhtyZpAeOT6+aJ353OAGS6cjJcmXiUn9HQuw9m5F2TwSN/nhLxMKhjAHGYywr5fWIv7sKZRctGxKSC60kGYtyfZnI1EjmrJvDTxJmkeFCjqwGayoJVgd/rEWxo+xwHlfN/nH/12/tHE94L6YM1JJBG3l5hwjQSFtOkqbkGoDUCymhXNC8QOc/OSf67f2jizfRUoPVspZAAZzv8o3ofeTgHnXvouzuVikmYwtHGpdirNqPvSldz+O+KOBj0z0zrc2bzE2WmyQ+q0QJ9VowpSqshWjat71scee/FGZglzcz5VPLgZrRdqGwDVWwUvqIHsRxwAiyMADHUQkgDck0MHykgVgxBIFkAbeqjo/ANRPyBwC8+SZIUkZRUjOFNnVaUGUjgUSDe/wAQ35GGeDtKSqqeEvT8rNkft3/E/Ki1gOYGBgYB50b+M5f/AG0f9tcel+pxvqIcsup20WygsOSBc1mgONqBO3GPNHR/4zB/to/7a49M5/MyOXDMtRufhtTp1EfEs4OrTte2/YbYBgMwpHpdLZiANafpWAK+tCzdEV863OJLp8Ky0FmSyLKBiXC36t1mIvcDVuO3Bw1lLUV1sdKmM+p9yQ5uvP8Aivi99huKFCXUyimYGwANTjjTsSs3JJ5+8m97CXbpMnaQcC78z23P5zkkDf2vnBv4JfY6xY5/OCzQr/Ke4B3vviJE8gb4idtiNW4A1Ka83u1Gze2x2OOBmArU3wjln2IHuZe9HYH9Lvp3CdyXT2RgdQI3v4u/tbGuL/E++Bht02GQurnVoA2stvzyDIffkreBgIjN5hUknZkjb8oYXIE2+xgF28i0Pfn8MNhmUIasvlR6rFxxG9mq/tgNVDTe42PI4XzMRaaSpFSsy3xSBCfs4LKgqdRFcbdt8JvlStgzQ2NS0cyvswe7gNMtjbfnfj1ByHNg/DDBqJbf6uu3OsECc6iV9jRv8MKfXX/zUQUAEVBY4BFU/wB5+4Ac4J9VFhvOyx0m21SxVrJs/wDpxV8bUa+dkh+mx6CzTZcitraGjp23PkcCyONrwEh0rPoNfmoOxBTLsBe4PAazxRve8K9fdGy8bRqVBzWWG6FDtmYv0SAf3YR6PDl9SqFybychkUambksWC82CSR3w+8VfmY7r+M5X/wDIiwHlLPfnZf8AaP8A2ji7fQt0ozdTR9wsCNIxFVv6VU37lr/3cUrqP56b/av/AGjjTfB3Rc7lsmkmWiZZp5A5dkNKg1FLo2wKo/pAo+em9igG7gbYzDrv0V5TM5p5PrDKTReFSopSCqFdrWit7gg6SK5xp44x5i+kHPTxdRnuV1cgpsCg0PvSAsSQe529V1VCgmfF/hdD08TwwqsuVmeDNeXQGlTSyG92saDYJrUQBQNIeEvo0zE4jzIaB4b1AamOugTpNpQFgA3Y3PNVijydSlKuDNKVclnUyNTGySWF0TZJs9yTjW/EfVZsplsllsu2rVBHHmQGYqmlYyFG5VCykk+6m+4OAj/o38J5efqObTNJG/lhiINLBBqcEOq9kA2VbOzjFx+kHwBlfqErZXLQxTRKZFKRC2AB1KaFnayPmBin9R8ZZLp6SR9PXzc26CGWZr0AJYVgpJDHuFqqqztWIDPfSfnpIDl/sViK6No7bT7WxK8bfDwPffARnjGBFly8McaxhMtCGsIpLyIrs0jgAE+sAseNPbD+T6OcxHAcxNNl0i8syIVcMZBp1AIraO3Nmx7HjBvAXTssxaTqMcv1agyzElYxo8wEO/6RJAVUBJLACuai/F3VPrM87jVHGkirDl21egFSLCkhU2jWxW2pVGwwET0o/bw/7WM/84x6WzWZkMtsWKpI2k+Wx07kWKgsmiO5Hp73Z8zZI/ax/wCuv9oY9S9Q8Pk3o0vqcyVIIwASSSARAxIa6N70BveAifJYopCNq3B2kH3HbK3YLVQHC3vvS5yzUbDFrv4WPqNA8ZU+kabsdyAQLwbMdNMJV5PKBJ1E+gksCSLP1ffc87Eamq8IQRJpJ+zINhgBHRoWRtDZIoGv3YBzJAQU9JsUFYK216msEZYjb0n2vn+Vzyj6iFaybT0PtZYHb6rtsb3DbgDuSUmhiZQx0NHVk1GwoCuPJoimHt27cySdJdtLVHz6h6Nxq9am4dwaJPG5O/cAp0qIiUal30tZpt6OkbmFQfSoPPc/EKOBh1kchofV5ECbEao/i7bfANtvfsNsDAV+fLCR5wXdB9Yf4Uma6jh58tgBx33PbvaqZRNZuSU6pCd4Mz37XqoCmG+y7XW2yE2YaOSYKxAOYkJ0lR+hDW7Sp7133IutrD9QkNaJS4AIOllO9gg/xkGtOk1XBPGqlBUwBQKkzFLV6YM1qOzEUdRb9Kjd8AHtSwyIF2+YJLhTpjlqgV4skBeDqB4v54ZQyvx5kreggV5tVZ3P5STdb2d91Gx2wtBLIz6NTgs6k2ZqHI48z4SbNWBt3wDvL5aMXrjzEhIB3RlqvT2Is+n5n50cOvFD3DHz/GctyCP/AFEXvheHo6VTO7HYbSyiuP8A5ho3v9xrCHiDLqmXiQXpGYy1WSx/jEdbsST+OA8/+GvDWZzGdeWHQqRZhneRih0KJCWbQbJoDgj2+8auuf6j1DLwyZdEyyvOxUuGDiED7KSmBBb1B64NAcYTzP0k5Lznj+uJGoLIynKSmyCQbe6qhXw4mOmfSJkpUIgebMsiBm8nLSsRvQBUJ6Sfb5HjAWeaR1XSoDPpJGqwCR7kKaskfhftjD/GHhjrWZlmlkAVCoXRHMVSUAE0sbSEk1ezVfYY0yHxwXdVXIZ31VZZI10gmrZWl1AVZ3A9sOs741ysEaPmHMJckBGAdgQCaIiLi/SQN9yKFnAeXDk5XXV5cpUj4tDkVXvXtjT+nPnupH4WhECxSFWVkZhoEbsjUNX5sm7HIA4xrreJsqURvrKKJCNG4ttwNIUi7vYirGIfqPj7JZRxHPmJJHcsKERJUihp0qoIvVtd3R39wyzxT4T6hmM1m9a7QKZF0r+cVvhEYUEu7lPVZ2K7njFGj6XKX0CM2TpAZSD/AMJ9Ww3O2w3Nc41Dxt4/SRJo8tnDCWLa1XLMGJ+HSZQdjpUDULNH3AAzqTqkrINeelJs+m5SwB9DMWsDdBxqJIod8BIJ0fqEM2Wgt0YtcAZvQrMNThCdSK+5+EEk8WTiz/StkJRHl4TEGlUS5uVoltVQ0GLEAX6gSXYX8zZxWct07JzRRRSdQEIiDAA5eVywdtQOkHSp3ogE1V2e229R8Y5LJQrHKzMI2XKPUTc6LOxFFdK7hbqwMB5yyUhSQfDs63qCnhhwd+/t/Vj091bN5cF9k1Xu/wBmQDZsEM4NnSy7979sYIen9LkkkcZ14UaRjHF9XkYopNqCygggAgVsRRF98blmZh5ktMpGtvSZFHw2WNaPkVNk1qu7qgbrmIrYOmXLKLryoAed9jmDsF+7b3JGOosVVpypYMtnyIdgQbDKJ9zf6p7bA3eAuZ9R1FB6wSS8QGojUVvRZNkEjmx3/SPkpNlBqrRRqeL9JW4pRYY7CiSd6qiMAbRFwEy1jbUkUFXqu6MxNeWOOdmPNKOSyxLRAywFKWuOCgOdQ/KAQGBFbtx88SrdPm1CglHc2x23NDZRqADEbn2+/D6FJmFs6L8gNYI++h7/ALhgEMjm4i4CoFYg7gp7WRs5P34GH0aODu4I9tNH9t+/ywMBAZbpYnOaDOVH1hh6a39MJ3sfya/E4ex+HlBsyOeCLWPYgUCPRW1KR3tRZI2wyyGUZ5MwRKUC5h+7b2kVcOBsR+kD+82s8W9aFKg7Fs1Je1gGqNWCTzgHv8GRIyfY6yAQGpfTvv7bnUT/AMXvRSgijJUHJFOwLLDSjcn4XJA+7ucNUgW6aKGiACfrLHgiuV/H/drDl1yQ2Zodjfqddj77nnfn54B9lumQxtqjijRqq1RQa9rA4+WGfigfZJ/Oct/+RHguVz+Rivy5ssmrmpEF1x37Yj/EHXstIkaRZmB3OZy1IsqMx/KIrpQb4wGRy+IOjRZt5DkJ3dZaILroUhjqkUatTNe++2w+HGgdO+lvprRamMkZFWjoCxO9VpJB457WLrFH6j9F6NI8h6jAqySOwBjba2Jr4u11hOP6OIlAvqGVYltALRyEhtOrTpElA6WD0w7A8XYP+u+O+jTTGR+nPmCQPtWVbY9wQ7WANt/w2HKM/wBJfTmCqOkRsEFR6xEdO9ihoNb7mv34Szn0aRsEC56BNAKMVilYMwNkklzTeoAi+woCsKyfRiNPlJm4F316zlpDJRFhTJYFbXQAPb5YB3P9LWTIUHp4LJbIaTSrkVtYDAV6SeSBVHFS6v13ITyrM6TPKxMkp0RKt7kIqgWTZC621Vpv13eJk/RGa/j6catsvLxdfrc3hXMfRKWdz9ehWjTKsEgAoVxrujoJvgnjnAREx6IUhYxdQUFdLvGEC6qoWWOkvSliE23OxxK5STw1RBjzPpBILlwX27U/PsDQ/HDxPoyLwiFs6r0bhJjmAitxrpNWk6iaYsL43GnEX/4VCgfr6bkqPyabcjnv2o/sPtgHaT+GRoAhna9ySZtvkwLi+52B4/DFd8VzZPNZgjJBEVyWaXMM6G71MAXlKgEkn4Vu655mz9EhBP5cu3/+aavi083R3H9/GD/+FK1X12mAs/ks1EXzXvuOD249grHR8j0yh9azWYjYfEYwjLe3whQ7Fd+TV0T8sbz1Nm1SaRMAW00rZg72x1KVIC2QNl967i8uz30bh4Y445pLUWWMErAlh6tIGwBpTd7cEnYDUM6ul3UoCGfZtO4IYE0RKGHB+EDfftWAJLITagy8sFJ+skbFq3473q1XQUXW2HMPUWUKoDKGNXpcihQslk2u97qqBs3hg+X1KFKKGGpbCvYGxYgia2FGtjtTAc1hR0LADRvpUEaX73d/am3NA2boUDeAmOhr5kClmlbkBi7KT3N6SNxxddsI5WfTMFGsVqURhtviO5B/AX2/HC/SYfJLCTQGofDZ/b6Rzt/V23brAWfVqQEtexYkXvQtOfTfb2wEpOgM0ZsWL22sWG39+L/fjuCwx6mR1YPWzHjamrSN+7Da+P3jAM8z4fyksmuXKwSPZ9TxIx/aVvCg8L5L/Q8t/Qx/4cdwMAuvRcuOMvCP/pr/ANsKr06EcRRj7kX/ALYGBgD/AFSP9RP+Ef8AbCixKOFA+4DAwMAfAwMDADAwMDADAwMDADAwMDADAwMDADAwMDADAwMDADAwMDADAwMDAf/Z"/>
          <p:cNvSpPr>
            <a:spLocks noChangeAspect="1" noChangeArrowheads="1"/>
          </p:cNvSpPr>
          <p:nvPr/>
        </p:nvSpPr>
        <p:spPr bwMode="auto">
          <a:xfrm>
            <a:off x="460375" y="-1752600"/>
            <a:ext cx="28956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98668"/>
            <a:ext cx="4358640" cy="385237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Is this a recent article?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Why would someone read this article?</a:t>
            </a:r>
            <a:endParaRPr lang="en-US" sz="32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743200" cy="40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http://nbccollegebasketballtalk.files.wordpress.com/2014/03/dayton.jpg?w=599&amp;h=5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28956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20940" cy="548640"/>
          </a:xfrm>
        </p:spPr>
        <p:txBody>
          <a:bodyPr/>
          <a:lstStyle/>
          <a:p>
            <a:r>
              <a:rPr lang="en-US" sz="3600" dirty="0" smtClean="0"/>
              <a:t>What to look for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4953000" cy="5334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Summarizing paragraphs in the margins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What is the first paragraph telling me? Why is it so important? Does it set up the rest of the text? What do I know based on </a:t>
            </a:r>
            <a:r>
              <a:rPr lang="en-US" sz="2800" i="1" dirty="0" smtClean="0"/>
              <a:t>just</a:t>
            </a:r>
            <a:r>
              <a:rPr lang="en-US" sz="2800" dirty="0" smtClean="0"/>
              <a:t> the opening paragraph?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Why is this useful?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54" y="1219200"/>
            <a:ext cx="3312746" cy="423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9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20940" cy="548640"/>
          </a:xfrm>
        </p:spPr>
        <p:txBody>
          <a:bodyPr/>
          <a:lstStyle/>
          <a:p>
            <a:r>
              <a:rPr lang="en-US" sz="3600" dirty="0" smtClean="0"/>
              <a:t>What to look for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038600" cy="441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WORDS!- </a:t>
            </a:r>
            <a:r>
              <a:rPr lang="en-US" sz="2000" dirty="0" smtClean="0"/>
              <a:t>what words are confusing to you? Any  terms that you have not seen before? </a:t>
            </a:r>
            <a:r>
              <a:rPr lang="en-US" sz="2000" u="sng" dirty="0" smtClean="0"/>
              <a:t>MAKE A NOTE</a:t>
            </a:r>
            <a:r>
              <a:rPr lang="en-US" sz="2000" dirty="0" smtClean="0"/>
              <a:t>!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Underline and look it up </a:t>
            </a:r>
          </a:p>
          <a:p>
            <a:pPr marL="0" indent="0"/>
            <a:r>
              <a:rPr lang="en-US" sz="2000" dirty="0" smtClean="0"/>
              <a:t>later!</a:t>
            </a:r>
            <a:endParaRPr lang="en-US" sz="4400" dirty="0"/>
          </a:p>
        </p:txBody>
      </p:sp>
      <p:pic>
        <p:nvPicPr>
          <p:cNvPr id="8194" name="Picture 2" descr="http://interestingthings.info/wp-content/uploads/2014/03/AzedCompWords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8771"/>
            <a:ext cx="4953000" cy="26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BUXFxQaFxcYFxccGBcXFxccHBcXFxcYHCggGBolHRQXITEhJSkrLi4uFx8zODMsNygtLiwBCgoKDg0OFxAQGiwkHBwsLCwsLCwsLCwsLCwsLCwsLCwsLCwsLSwsLCwsLCwsLCwsLCwsLCwsLCwsLCwsLCwsLP/AABEIALcBEwMBIgACEQEDEQH/xAAcAAADAQADAQEAAAAAAAAAAAAAAQIDBAYHBQj/xAA/EAACAgEDAgMFBgMGBAcAAAABAgARAwQSIRMxBUFRBhQiYXEHFTJCgZEjM7FSYnKhwdFDsrPwJCU0NYKD8f/EABgBAQEBAQEAAAAAAAAAAAAAAAABAgME/8QAIBEBAQEAAgIBBQAAAAAAAAAAAAERAhIhMQMTM0FRYf/aAAwDAQACEQMRAD8A9SP+8RMpx/UwmXsQojUwlrCpupJPeNzIXgwQyxEI5N8woV/lLJ+kUVQGJJjjqAgTBmgIzAxKekSsRNB3nVvaT7QdDoyUfIcmQd8eIBmB9GNhVPyJv5QXlJ7dm/1menzrkRWRgykAqwPBE8h8Y+2curpg02y1YK7ZLIJFBtoWrB5q51v2P+0jUaHD0BjTLjDEruLBl3clQQaq7PbuTLjH1uOv0KxgBPMfCPtm07kDUYHw/wB5GGRfqRSkfoDPQ/CvFMOpQZMGRcqHzU9j6MO6n5GjI3x5y+nOUxwAkkQq1PlFFdySagXcZMlYEQEY0eQDLQQNQYxzMyZSQyq6j3evMOK/SAowiwRH3kjvCpUaKOIQ3whGDv8A6yd0vIOf1MiRuAH1j3SSYt0LirhMjxA2TBi1aTfoIXXAgG/eFWXiOSIfMRBYTFBpRMzJiuFxoDCBWdN+1b2hOj0LdM1lzHpoR3UEW7jz4XgEdiyys2yTXR/tQ+0d2d9Lo3KopK5cqn4nI4KIR2QeZHJPy/F5RCErycuV5XaIQhDIn1PZ32gz6LKMunfaeNynlHH9l18x/mPIg8z5cINx+pvZH2jx6/TLnx/CezpdnG4q1+Y5sHzBH0n2HM/PP2Q+P+7a5cbGsWorG3yf/hN9dx2/RzP0MFkez4+XaaamJzBohI2FMGgccXH1hUqfnNBBZai4S0lWXXnEJRbyEMmKqMJ+sSAARg+kIoipDHmL6ylqUUo4EJQEIRhk/wBTM7mjnv8AX/v+syP+8jcUBIeUDBoVKxmUDEzQIAPlGV+UpTzAn+kCbqC8iMkSg8CUWNhGDzE0BA0J4Z9uevbJrcWAcjHiFDz35WJP7hcc9zJnzdP4LgTUZdSEBzZNt5DyQFUKFT+yKUXXc9/KVjnx7TH5a1WjyYyBkxvjJ7B1K39LENLpMmQkY0dyO4VSxA+gE/VHjnhGLV4WwZ13IwP+JW8nQn8LD1/qJXhPhWHS4lxYEGNF8h3J/tMe7H5mNcvoefb8oOpBIIIINEHuCO4Ikz337ZPBcD6HJqSg62Lp7cg4YhsiqVY/mWmNA9j2850n7FfBMGo1GXJmQZDhVCitym5ifiK/mI28Xxz9KrF+Ozl1dAfQ5AgyHG4Q9nKsFP0aqMwVSTQ5J7CfrooGBVgGUiipAII9CDwRPheCexuj0mXJmwYgrubBPPTFcriv8AJs/rXagJrd+Dz7fmvLp8uBlLI+JrDKWUqbBuxY8uJ+rPDdZ1sOLKO2THjcfR1Df6xeJaHFnQ48yLlxnurCwfn8j8xyI/DdGuHEmFL2Y1VFs2dqigL8+B/lDpw4dXJURMI+xgGkdC38RXET5QB4gL9zLDfpFcndCtN0oNUgRkiEUDEP2jQxZDCL3GINxMye3MpD2gxyMSkgQiTtCVioVqBmQN/KaFeePT/SZAyNxWyMrBDAmBBEJYEDAnZGMcLMCYFGQw4Eo9qgRxAgxxRjtCkohcKigMrDbGhjLwOmfa5/7TqP/p/6yTpX2BC8mr/wYf8Amad2+1wf+U6n64f+sk6T9gX8zV/4MP8AzNK437keyBajVYA/KNiZHY+JLL5iFygPWAiO0PWV5QgQq8SfpNSJmYIKi2y0MlmhRGYllGA1BgQYw8TNCJNQUVyJDek1FAQrk4+3nCPE3A/3ilcqgkX+knJR57GQ/aT2uRuRaiU0zDS69YCBkuYyZBH7QRVx1EB9JRMAWpW6Z7YM0BkwWvSQIEwuNLkMJDNK+sGGonnf2y+O6rSLpH0znGvUfeR2LKFKI/qpG/4exr5T0UETi67Q486HHlRciHurgEH04PmPWVnlNjw/21+0337RLpxhONmZTlO61pTYCedE0ee1Vz3nZfsI8JZMOfUsKXKVTH8xjLbm+YtgPqpnZsH2ZeGK4b3ayDYU5MhX9i3I+R4nbceEKAqgKqgAAAAAAcAAdh9IY48L23k0Akss0A4gCJHTUKtShAp6SkhNAUQ2iUJLGEExImpkVDUTtktNCRUzIuFihUTwURsIAZDmVtkmoWGF85oBMZorXXlCVzMY4hJRjUJXJg5iIuDjmH6yOhhI4riJgOrhVRrBoQAcyqmamXcFSxowIiuBMKhjIWXtiAho9kKjaVthCCwEq5xX12IZDj3rvVOoynyxkkbiewFqf2hNcmoNxPi6j2t0WNUZ9TjRcgLITY3qDRK8ci/OGq9sNDjCb9TjXegdLJ+JCSAw47Wp/aE2PuATTbPiN7V6JNobU4l3KjgsaG3ILRixFAEHgmfcEJqSIwkCYXATRQiEAKxESiJMKhlkzSSVhSI+UBxGBGYUgvMlklrE7cQMwfKPbIHftNWMLXJVuIpGN+IQ54tO4uDngfrCoyIGRFxAS4EQulEIwZLMIA6w7Q3cRFoVUlxGF+sph5wM1iMsrcpFqDUACUag0CIRBnnftf4Zny6/Ical0XS6c5MPKjUoufIWwDIOxNg151R4M9F3ACzxQ/YfWdXwe1z5QMmLRanJpi1DMOnbDdt3rhLdQpfN125qVOWeq+F414iG1elz4s2bS4zpMq700xyMp6ifwmxdN9h+E+X5eDR5x12tZdcmX3zUYlbRYh110ZdsrDNkNNj6J6Z862idw8W9qMOn1ODTvuLZu7D8OME7cbZPQO52g+oM5WXxZffBpdp3HAc+6+KGQJtrvdtcJnn26e3heo1Wo1aY8qjHn0miXJmy4H3ZFZHtkQFFR/iJII4LDgVPQNJhXGioLIRVUXyaUACz68T46e1WMa86FgVydMZFckbWsWUHmG2hj9FMfsv7UY9d1jhBC4snT3Gqfiw61+UjkX6wTH3aiIgTFcjRgySYxHUCYmqBkkQoaCmSYrhVXAQWUwgG2JlA7y1MGMIlVEWZZe2Sw5gViqhCUg4hCVcRmoWRtqVnWZbtJD3G5kSNHJYRkQ2QpM3pGBzcSjzmimCqURZKjYXEV4hkJE5jETcwqZRuSFlrBWGpwh1ZT+FgymvQij/WdU8IxeJafFj0q4tM649qLqWyMB0lNDdgC7t+wVw1XO4MZk/EGa6RqPY3Uak6x8uoGI6lgvTGNcmzFiP8ABybVvzHb+Y3Nvc/EF1GDVHBiy5Bo+hlU5wg6nVDF1bY1g7Aar83yn0tV7UIuqbT/Da42N71s5AnU6Wz8X8v4t3buO84Gi9sHyumPHhUZW6AdXc1jfJi1OQqdqmwBpVIPmMoPHnUyftlrfZR9Zk1DagdDqpo9pxuGfHkxdQZArUOCuQrdchjxPt+znhB02TVkKqYsmTEcQU9kTCmOq8qKTleDeI9bCmUrt3A2L3AEEhqahuWwaNCxRnPDAyL0ntrchniJ9JBW4WRsjQZpCmoitwYsNGZAjVYDAEkDymhNSSPOAkWUB2hHUICYvOCLHApZLiMDkVBxCNcY4hKxLwISs2jnznF1GsRWCs6KW/CCwBb6Anmclrnlntv7tg1efUOdHqjtwDLpNQV66BR8PuxN8sGDFK573zBueXpIzBiQCDRo0ex9D6GZnWYgBeTGLFj41+L5jnkXOn+F+OafSZvEV1ORcDHN1lXIdpfG+FKKA/jNowpbNip1rwnwzIX0eE6XFnc+EtePOwVU3agEObRjuG4cAA8nkQXk9Vz6vGhp3RT3pmUGvXk/WI63HYHUSzVDetm+xAvm55dq/Dhg1eLDny+Hs2Lw/TqX1yBkYrlyA9Lcy8j+gmPtDgdm13Tx6XLjGi0PUZUsY8fTa8mjT8NBQWUFxwq8mDvXrWpzoi7sjKgvuxAF/Uy8eUbd1iqu7+Gq732r5zz7OdJ94H7wbG+H3XT+4tqKOFkr+O1v8Bylths81UnxrX6U6XFo/D1bJi1GXL1FwK5IwJkvUnGD+VmOwUdtMa7QvZ6Cc6qNxYBeCCSNvPbnt5j95b5gtbiosgCyBZPYD1J9J5PrNeR4Tq9LkV8Z02TTbBlG1zpX1WM4WN+gBQ1f4R6zs3th4vp840XQz4s23xLQbunkV9tu1XtJq6P7QnZ21ddi3V1Me66271u77Vd3DHrMb/gdGIH5WBNfoZ0H2L8Fd2yZxi0JQavVEu+nLaobczfhzbqBHlxxPlew+Blbwp8yYcWM4tR0cmIHflbYbx6hiAFG3cwHxAle4g7PVusL2+ferF12uvS/OZ6nVolB3RN3A3MBZ9BZ5nlmTxbIdQ3iow6kquXahGM9E+HKCrm+DuLFsvINECc982k6+vfWjTZNQcinTjVMFxNoyq9E4XdWA/4hOwE33g7vRMudRwWVaG4gkA7R+Y89vnDLlVRuYgLxySK57c/O55NnzrkxF0xdFD4HqduPczbUGoAT4mALAgAgn1nYParxnT5vDNmLPiyuo0RZUyIzADPhBJVTYAJA/WFnN2rKmC+mRi3Fi+w7dxYmy+3uT35nEy6bRZPhZdO97BRGMk7QyoK86GR1HyYjznUfEcmn0/iD5L0erOTV4gUavfMGUlFHS770Ui64rt5T6/h3gWmXxfKBp8ACabTugGJKXJ1cnxqK4b4RyOeBDXb+O0o+MYwVKLjUUCCoQBeKFcACq/SSmsx7Q/UTaTQbcu0n0DXRPE8y8J6XR8P98r3Pdr73/yfePeX6fW8q2763cXc09rhoOni9zOlA+8NJ1jV6UHpZa3gEYylXuCn6wd/D03DrEaqyI12BTKbI7gc8mjf6yn1iAm3UVW62Aq+132uef8AiC4fcCqHRvnbUJ7p93qqgaml2EjcwDDuxP5P0nCzge4ZUdd+sGu0/viuRb5WzjZyRxhZANnFVfzhO71JdShAbepDEAHcKJPYA+Z+Ut8iggWATdCxZrvQ86nmuu8FyYCmR0x4Fz+KeHMmnxNuTHs+Fmvao3ueTQ8hOP7Q+IZM+pyazDi1GT3R1XSlEJxOMbH3ve19nG5LAPCCE7PUBnG7bY3VdWLq6uvS+Lk5NUgvc6iq3WwFX2u+1+VzpeLx/TDxQZ2zY8eLL4bhbG2R1QHdncgfERzXl8jPhe0ebE+bxN9yNibL4GSxKlGQ2SSexWvPtUF5PVEzI4tGDD1Ugi/qJA1GPfs3pv8A7G4bq/w3c8/ydL30/c/S3e6arr9Db0N+3/wl7P4fU6l/OrnzM33X91jZs9+2DbX/AK732/Ov4u7rX8q7eUJ3eq59UiC3dUF1bMAPpZmnWWwNy2RYFiyvqB5jkczz4e7+/wCb726W7o6f3b3jZ0NvTHX6W/4N/Vu757VxMM3T6q/dfb7v8R6G3d/M66/y9/8Afvb5dq4g7PRF1OMsUDoXHdAw3D6rdiVjyKSQCCQeQDyD6H0PM8t133Z93p7p0/fqx9HZt9895sX1Pz3u3bt3w1fyn3vDPGcOl1mvGqypgZsmHKN5Ch0OBQTjv8fxIwoWbELOTuLa/GoDNkQKeAxdQpPoCTRM2bJ/nPHdH4djxaLQPmfRjKmnzH3XW0EyY8mYvvQn+XlqgDRu/kZ6d7P6tc2kwZMePpI+LGVx+SKVFKKHYeXyg43a+9jHEJmg4HMIZXvBnDz6dGYMUVmX8LFQWH0JFibsYGGpHFyaZHILorlfwllBKn5EjiX0xe6huqt1c16X6X5QvmaKZGnEzaVGILIjHtbKpNelkfOaDAgsBV5ABpRyoFAGu4A8po3eSpowuMc2lRlCMiMgqlKgqK7UpFCWMKgghVBC7QQACFv8I+XymtyF7wJOFWPxIrEiiWUHgG6N+Vi69YY9JjU8Y0HIPCKOR+E9u4vibJGRCUY8arwAAOSaFcnufr85LaRNoGxaXsNoofQVQ7n95YlPCMlxitoA21W2hVeldq+UjLpMbABsaMF/CCikL6bQRx+k1SaCCuNkwK1kqp+EryATtPdfpflOOuhx+WLGL/uL2u67eoB/Scw94VDTinSpuDlE39t+0bh/8quVsWyaF0BdC68hfeuZeQSQKMNIbAuzZtXabtdo288njt35ke449oTppsHIXau0H1C1X/7OT/tEDzCMtPpca1txopFkEKookUaoccCpb6dCbZFJNWSos12s15eU2WO/OET0wa3KDRsWBwR2I9CPWJMKqKVQqjsAAB+gmgFxMKhHGGhxGv4WMgCh8C8CyaHHayT+sb6XHRHTSjtsbVo7fwgiua8vScio6gcfDgVQQihR6AAD9hBdOm7fsXf/AG9q7q/xVc1HEsCFcfUadHG3IquPRgCL9aM06S2DtFgbQaFgegPkPlG0SiBicKBi4xqHPdgo3EfNqsxZ9KjlS6K9cjcoNH5WOJvEDzCozYEyUMiK9GxuUNR9Rc1PPoIRKfWEcpFNCErfCVzYseTE7ekskGzM37yNRnUC8bHjvJWGzB4g0hhzAizAYaKz5CMnyEA1/KFWp+sbNBBKKwyStKJme7niO4TApqagyALmhhKzIg5rymhkH0hUoJLgQPETCFKSPkDHu9I1e+0KtTEzXDkxhYRpjhkEQMCeYZIGBgUgYVKyiYE/SAgSBEw84RE3CpMXEq/KUYUbvpJqyBGB6iGFOf3gclF4hDH2hK5occH/AL85xbuEJG+K1HERMcIUhAwhAW25dQhBSY1KQ8cwhB+DElqhCEirqMNCECwJLAwhDKdveJ4QhpAX0irmEIaXdS17RwhmgRmEIRLRXCEKFEIQhDkEwhCxONjcoiEIWkXrvHjyfCT59oQgzw3xNYEIQhi+3//Z"/>
          <p:cNvSpPr>
            <a:spLocks noChangeAspect="1" noChangeArrowheads="1"/>
          </p:cNvSpPr>
          <p:nvPr/>
        </p:nvSpPr>
        <p:spPr bwMode="auto">
          <a:xfrm>
            <a:off x="155575" y="-2422525"/>
            <a:ext cx="75723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86" b="14607"/>
          <a:stretch/>
        </p:blipFill>
        <p:spPr bwMode="auto">
          <a:xfrm>
            <a:off x="304800" y="4541359"/>
            <a:ext cx="4766701" cy="46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1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768</TotalTime>
  <Words>574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Annotating &amp; Close Reading</vt:lpstr>
      <vt:lpstr>Purpose of annotating &amp; what to look for</vt:lpstr>
      <vt:lpstr>What to look for cont.</vt:lpstr>
      <vt:lpstr>What to look for cont.</vt:lpstr>
      <vt:lpstr>What to look for cont.</vt:lpstr>
      <vt:lpstr>What to look for cont.</vt:lpstr>
      <vt:lpstr>PowerPoint Presentation</vt:lpstr>
      <vt:lpstr>What to look for cont.</vt:lpstr>
      <vt:lpstr>What to look for cont.</vt:lpstr>
      <vt:lpstr>Tone vs mood</vt:lpstr>
      <vt:lpstr>Code it</vt:lpstr>
    </vt:vector>
  </TitlesOfParts>
  <Company>Dayton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Annotating &amp; Close Reading</dc:title>
  <dc:creator>Administrator</dc:creator>
  <cp:lastModifiedBy>Emily Mendenhall</cp:lastModifiedBy>
  <cp:revision>14</cp:revision>
  <dcterms:created xsi:type="dcterms:W3CDTF">2015-08-18T11:53:56Z</dcterms:created>
  <dcterms:modified xsi:type="dcterms:W3CDTF">2016-08-29T14:50:51Z</dcterms:modified>
</cp:coreProperties>
</file>